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2"/>
  </p:notesMasterIdLst>
  <p:sldIdLst>
    <p:sldId id="256" r:id="rId2"/>
    <p:sldId id="258" r:id="rId3"/>
    <p:sldId id="259" r:id="rId4"/>
    <p:sldId id="260" r:id="rId5"/>
    <p:sldId id="261" r:id="rId6"/>
    <p:sldId id="262" r:id="rId7"/>
    <p:sldId id="263" r:id="rId8"/>
    <p:sldId id="264" r:id="rId9"/>
    <p:sldId id="265" r:id="rId10"/>
    <p:sldId id="267" r:id="rId11"/>
    <p:sldId id="269" r:id="rId12"/>
    <p:sldId id="272" r:id="rId13"/>
    <p:sldId id="274" r:id="rId14"/>
    <p:sldId id="297" r:id="rId15"/>
    <p:sldId id="277" r:id="rId16"/>
    <p:sldId id="278" r:id="rId17"/>
    <p:sldId id="279" r:id="rId18"/>
    <p:sldId id="298" r:id="rId19"/>
    <p:sldId id="299" r:id="rId20"/>
    <p:sldId id="300" r:id="rId21"/>
    <p:sldId id="283" r:id="rId22"/>
    <p:sldId id="301" r:id="rId23"/>
    <p:sldId id="302" r:id="rId24"/>
    <p:sldId id="303" r:id="rId25"/>
    <p:sldId id="304" r:id="rId26"/>
    <p:sldId id="305" r:id="rId27"/>
    <p:sldId id="306" r:id="rId28"/>
    <p:sldId id="307" r:id="rId29"/>
    <p:sldId id="308" r:id="rId30"/>
    <p:sldId id="286" r:id="rId31"/>
    <p:sldId id="287" r:id="rId32"/>
    <p:sldId id="309" r:id="rId33"/>
    <p:sldId id="288" r:id="rId34"/>
    <p:sldId id="289" r:id="rId35"/>
    <p:sldId id="292" r:id="rId36"/>
    <p:sldId id="293" r:id="rId37"/>
    <p:sldId id="294" r:id="rId38"/>
    <p:sldId id="310" r:id="rId39"/>
    <p:sldId id="295" r:id="rId40"/>
    <p:sldId id="296" r:id="rId41"/>
  </p:sldIdLst>
  <p:sldSz cx="12192000" cy="6858000"/>
  <p:notesSz cx="6858000" cy="9144000"/>
  <p:embeddedFontLst>
    <p:embeddedFont>
      <p:font typeface="Calibri" panose="020F0502020204030204" pitchFamily="34" charset="0"/>
      <p:regular r:id="rId43"/>
      <p:bold r:id="rId44"/>
      <p:italic r:id="rId45"/>
      <p:boldItalic r:id="rId46"/>
    </p:embeddedFont>
    <p:embeddedFont>
      <p:font typeface="Georgia" panose="02040502050405020303" pitchFamily="18"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gzPzfW/Eqj5INjXEMP3JF+w7YJ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D7396-3E8A-4C48-A43C-EBEA59809495}">
  <a:tblStyle styleId="{2C2D7396-3E8A-4C48-A43C-EBEA598094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guide orient="horz" pos="1570"/>
        <p:guide pos="5868"/>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8"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IN"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IN"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dirty="0"/>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lang="en-IN"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lvl1pPr>
              <a:defRPr>
                <a:latin typeface="Times New Roman" panose="02020603050405020304" pitchFamily="18" charset="0"/>
                <a:cs typeface="Times New Roman" panose="02020603050405020304" pitchFamily="18" charset="0"/>
              </a:defRPr>
            </a:lvl1pPr>
          </a:lstStyle>
          <a:p>
            <a:pPr algn="r">
              <a:buSzPts val="1200"/>
            </a:pPr>
            <a:fld id="{00000000-1234-1234-1234-123412341234}" type="slidenum">
              <a:rPr lang="en-US" sz="1200" smtClean="0">
                <a:solidFill>
                  <a:schemeClr val="dk1"/>
                </a:solidFill>
                <a:ea typeface="Calibri"/>
                <a:sym typeface="Calibri"/>
              </a:rPr>
              <a:pPr algn="r">
                <a:buSzPts val="1200"/>
              </a:pPr>
              <a:t>‹#›</a:t>
            </a:fld>
            <a:endParaRPr lang="en-US" sz="1200" dirty="0">
              <a:solidFill>
                <a:schemeClr val="dk1"/>
              </a:solidFill>
              <a:ea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Times New Roman" panose="02020603050405020304" pitchFamily="18" charset="0"/>
              <a:cs typeface="Times New Roman" panose="02020603050405020304" pitchFamily="18" charset="0"/>
            </a:endParaRPr>
          </a:p>
        </p:txBody>
      </p:sp>
      <p:sp>
        <p:nvSpPr>
          <p:cNvPr id="95" name="Google Shape;9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05" name="Google Shape;20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225" name="Google Shape;225;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17b53b5ae0_1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dirty="0">
              <a:latin typeface="Times New Roman" panose="02020603050405020304" pitchFamily="18" charset="0"/>
              <a:cs typeface="Times New Roman" panose="02020603050405020304" pitchFamily="18" charset="0"/>
            </a:endParaRPr>
          </a:p>
        </p:txBody>
      </p:sp>
      <p:sp>
        <p:nvSpPr>
          <p:cNvPr id="249" name="Google Shape;249;g117b53b5ae0_1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200" dirty="0">
                <a:latin typeface="Times New Roman" panose="02020603050405020304" pitchFamily="18" charset="0"/>
                <a:cs typeface="Times New Roman" panose="02020603050405020304" pitchFamily="18" charset="0"/>
              </a:rPr>
              <a:t>EDA is used for </a:t>
            </a:r>
            <a:r>
              <a:rPr lang="en-US" sz="1200" b="1" dirty="0">
                <a:latin typeface="Times New Roman" panose="02020603050405020304" pitchFamily="18" charset="0"/>
                <a:cs typeface="Times New Roman" panose="02020603050405020304" pitchFamily="18" charset="0"/>
              </a:rPr>
              <a:t>seeing what the data can tell us before the modeling task</a:t>
            </a:r>
            <a:r>
              <a:rPr lang="en-US" sz="1200"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sz="1200"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r>
              <a:rPr lang="en-US" sz="1200" dirty="0">
                <a:latin typeface="Times New Roman" panose="02020603050405020304" pitchFamily="18" charset="0"/>
                <a:cs typeface="Times New Roman" panose="02020603050405020304" pitchFamily="18" charset="0"/>
              </a:rPr>
              <a:t>Change</a:t>
            </a:r>
            <a:endParaRPr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
        <p:nvSpPr>
          <p:cNvPr id="261" name="Google Shape;26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latin typeface="Times New Roman" panose="02020603050405020304" pitchFamily="18" charset="0"/>
                <a:cs typeface="Times New Roman" panose="02020603050405020304" pitchFamily="18" charset="0"/>
              </a:rPr>
              <a:t>Keep observations </a:t>
            </a:r>
            <a:endParaRPr dirty="0">
              <a:latin typeface="Times New Roman" panose="02020603050405020304" pitchFamily="18" charset="0"/>
              <a:cs typeface="Times New Roman" panose="02020603050405020304" pitchFamily="18" charset="0"/>
            </a:endParaRPr>
          </a:p>
        </p:txBody>
      </p:sp>
      <p:sp>
        <p:nvSpPr>
          <p:cNvPr id="303" name="Google Shape;303;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ea typeface="Calibri"/>
                <a:sym typeface="Calibri"/>
              </a:rPr>
              <a:t>15</a:t>
            </a:fld>
            <a:endParaRPr sz="1200" b="0" i="0" u="none" strike="noStrike" cap="none" dirty="0">
              <a:solidFill>
                <a:schemeClr val="dk1"/>
              </a:solidFill>
              <a:ea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3c7840ddab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3c7840ddab_0_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latin typeface="Times New Roman" panose="02020603050405020304" pitchFamily="18" charset="0"/>
              <a:cs typeface="Times New Roman" panose="02020603050405020304" pitchFamily="18" charset="0"/>
            </a:endParaRPr>
          </a:p>
        </p:txBody>
      </p:sp>
      <p:sp>
        <p:nvSpPr>
          <p:cNvPr id="312" name="Google Shape;312;g23c7840ddab_0_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latin typeface="Times New Roman" panose="02020603050405020304" pitchFamily="18" charset="0"/>
                <a:cs typeface="Times New Roman" panose="02020603050405020304" pitchFamily="18" charset="0"/>
              </a:rPr>
              <a:t>Add graphical </a:t>
            </a:r>
            <a:endParaRPr dirty="0">
              <a:latin typeface="Times New Roman" panose="02020603050405020304" pitchFamily="18" charset="0"/>
              <a:cs typeface="Times New Roman" panose="02020603050405020304" pitchFamily="18" charset="0"/>
            </a:endParaRPr>
          </a:p>
        </p:txBody>
      </p:sp>
      <p:sp>
        <p:nvSpPr>
          <p:cNvPr id="321" name="Google Shape;321;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ea typeface="Calibri"/>
                <a:sym typeface="Calibri"/>
              </a:rPr>
              <a:t>17</a:t>
            </a:fld>
            <a:endParaRPr sz="1200" b="0" i="0" u="none" strike="noStrike" cap="none" dirty="0">
              <a:solidFill>
                <a:schemeClr val="dk1"/>
              </a:solidFill>
              <a:ea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lvl="0" indent="-228600" algn="l" rtl="0">
              <a:lnSpc>
                <a:spcPct val="100000"/>
              </a:lnSpc>
              <a:spcBef>
                <a:spcPts val="0"/>
              </a:spcBef>
              <a:spcAft>
                <a:spcPts val="0"/>
              </a:spcAft>
              <a:buSzPts val="1400"/>
              <a:buFont typeface="Arial"/>
              <a:buChar char="•"/>
            </a:pPr>
            <a:r>
              <a:rPr lang="en-US" sz="1200" b="0" i="0" u="none" strike="noStrike" cap="none" dirty="0">
                <a:solidFill>
                  <a:schemeClr val="dk1"/>
                </a:solidFill>
                <a:latin typeface="Times New Roman" panose="02020603050405020304" pitchFamily="18" charset="0"/>
                <a:cs typeface="Times New Roman" panose="02020603050405020304" pitchFamily="18" charset="0"/>
                <a:sym typeface="Calibri"/>
              </a:rPr>
              <a:t>classification is the task of predicting a discrete class label. Regression is the task of predicting a continuous quantity.</a:t>
            </a:r>
            <a:endParaRPr dirty="0">
              <a:latin typeface="Times New Roman" panose="02020603050405020304" pitchFamily="18" charset="0"/>
              <a:cs typeface="Times New Roman" panose="02020603050405020304" pitchFamily="18" charset="0"/>
            </a:endParaRPr>
          </a:p>
          <a:p>
            <a:pPr marL="457200" lvl="0" indent="-139700" algn="l" rtl="0">
              <a:lnSpc>
                <a:spcPct val="100000"/>
              </a:lnSpc>
              <a:spcBef>
                <a:spcPts val="0"/>
              </a:spcBef>
              <a:spcAft>
                <a:spcPts val="0"/>
              </a:spcAft>
              <a:buSzPts val="1400"/>
              <a:buFont typeface="Arial"/>
              <a:buNone/>
            </a:pPr>
            <a:endParaRPr sz="1200" b="0" i="0" u="none" strike="noStrike" cap="none" dirty="0">
              <a:solidFill>
                <a:schemeClr val="dk1"/>
              </a:solidFill>
              <a:latin typeface="Times New Roman" panose="02020603050405020304" pitchFamily="18" charset="0"/>
              <a:cs typeface="Times New Roman" panose="02020603050405020304" pitchFamily="18" charset="0"/>
              <a:sym typeface="Calibri"/>
            </a:endParaRPr>
          </a:p>
          <a:p>
            <a:pPr marL="457200" lvl="0" indent="-228600" algn="l" rtl="0">
              <a:lnSpc>
                <a:spcPct val="100000"/>
              </a:lnSpc>
              <a:spcBef>
                <a:spcPts val="0"/>
              </a:spcBef>
              <a:spcAft>
                <a:spcPts val="0"/>
              </a:spcAft>
              <a:buSzPts val="1400"/>
              <a:buFont typeface="Arial"/>
              <a:buChar char="•"/>
            </a:pPr>
            <a:r>
              <a:rPr lang="en-US" sz="1200" b="0" i="0" u="none" strike="noStrike" cap="none" dirty="0">
                <a:solidFill>
                  <a:schemeClr val="dk1"/>
                </a:solidFill>
                <a:latin typeface="Times New Roman" panose="02020603050405020304" pitchFamily="18" charset="0"/>
                <a:cs typeface="Times New Roman" panose="02020603050405020304" pitchFamily="18" charset="0"/>
                <a:sym typeface="Calibri"/>
              </a:rPr>
              <a:t>What is classification techniques in machine learning?</a:t>
            </a:r>
            <a:endParaRPr dirty="0">
              <a:latin typeface="Times New Roman" panose="02020603050405020304" pitchFamily="18" charset="0"/>
              <a:cs typeface="Times New Roman" panose="02020603050405020304" pitchFamily="18" charset="0"/>
            </a:endParaRPr>
          </a:p>
          <a:p>
            <a:pPr marL="457200" lvl="0" indent="-228600" algn="l" rtl="0">
              <a:lnSpc>
                <a:spcPct val="100000"/>
              </a:lnSpc>
              <a:spcBef>
                <a:spcPts val="0"/>
              </a:spcBef>
              <a:spcAft>
                <a:spcPts val="0"/>
              </a:spcAft>
              <a:buSzPts val="1400"/>
              <a:buFont typeface="Arial"/>
              <a:buChar char="•"/>
            </a:pPr>
            <a:r>
              <a:rPr lang="en-US" sz="1200" b="0" i="0" u="none" strike="noStrike" cap="none" dirty="0">
                <a:solidFill>
                  <a:schemeClr val="dk1"/>
                </a:solidFill>
                <a:latin typeface="Times New Roman" panose="02020603050405020304" pitchFamily="18" charset="0"/>
                <a:cs typeface="Times New Roman" panose="02020603050405020304" pitchFamily="18" charset="0"/>
                <a:sym typeface="Calibri"/>
              </a:rPr>
              <a:t>The Classification algorithm is </a:t>
            </a:r>
            <a:r>
              <a:rPr lang="en-US" sz="1200" b="1" i="0" u="none" strike="noStrike" cap="none" dirty="0">
                <a:solidFill>
                  <a:schemeClr val="dk1"/>
                </a:solidFill>
                <a:latin typeface="Times New Roman" panose="02020603050405020304" pitchFamily="18" charset="0"/>
                <a:cs typeface="Times New Roman" panose="02020603050405020304" pitchFamily="18" charset="0"/>
                <a:sym typeface="Calibri"/>
              </a:rPr>
              <a:t>a Supervised Learning technique that is used to identify the category of new observations on the basis of training data</a:t>
            </a:r>
            <a:r>
              <a:rPr lang="en-US" sz="1200" b="0" i="0" u="none" strike="noStrike" cap="none" dirty="0">
                <a:solidFill>
                  <a:schemeClr val="dk1"/>
                </a:solidFill>
                <a:latin typeface="Times New Roman" panose="02020603050405020304" pitchFamily="18" charset="0"/>
                <a:cs typeface="Times New Roman" panose="02020603050405020304" pitchFamily="18" charset="0"/>
                <a:sym typeface="Calibri"/>
              </a:rPr>
              <a:t>. In Classification, a program learns from the given dataset or observations and then classifies new observation into several classes or groups.</a:t>
            </a:r>
            <a:endParaRPr dirty="0">
              <a:latin typeface="Times New Roman" panose="02020603050405020304" pitchFamily="18" charset="0"/>
              <a:cs typeface="Times New Roman" panose="02020603050405020304" pitchFamily="18" charset="0"/>
            </a:endParaRPr>
          </a:p>
          <a:p>
            <a:pPr marL="457200" lvl="0" indent="-228600" algn="l" rtl="0">
              <a:lnSpc>
                <a:spcPct val="100000"/>
              </a:lnSpc>
              <a:spcBef>
                <a:spcPts val="0"/>
              </a:spcBef>
              <a:spcAft>
                <a:spcPts val="0"/>
              </a:spcAft>
              <a:buSzPts val="1400"/>
              <a:buFont typeface="Arial"/>
              <a:buChar char="•"/>
            </a:pPr>
            <a:r>
              <a:rPr lang="en-US" sz="1200" b="0" i="0" u="none" strike="noStrike" cap="none" dirty="0">
                <a:solidFill>
                  <a:schemeClr val="dk1"/>
                </a:solidFill>
                <a:latin typeface="Times New Roman" panose="02020603050405020304" pitchFamily="18" charset="0"/>
                <a:cs typeface="Times New Roman" panose="02020603050405020304" pitchFamily="18" charset="0"/>
                <a:sym typeface="Calibri"/>
              </a:rPr>
              <a:t>What is regression techniques in machine learning?</a:t>
            </a:r>
            <a:endParaRPr dirty="0">
              <a:latin typeface="Times New Roman" panose="02020603050405020304" pitchFamily="18" charset="0"/>
              <a:cs typeface="Times New Roman" panose="02020603050405020304" pitchFamily="18" charset="0"/>
            </a:endParaRPr>
          </a:p>
          <a:p>
            <a:pPr marL="457200" lvl="0" indent="-228600" algn="l" rtl="0">
              <a:lnSpc>
                <a:spcPct val="100000"/>
              </a:lnSpc>
              <a:spcBef>
                <a:spcPts val="0"/>
              </a:spcBef>
              <a:spcAft>
                <a:spcPts val="0"/>
              </a:spcAft>
              <a:buSzPts val="1400"/>
              <a:buFont typeface="Arial"/>
              <a:buChar char="•"/>
            </a:pPr>
            <a:r>
              <a:rPr lang="en-US" sz="1200" b="0" i="0" u="none" strike="noStrike" cap="none" dirty="0">
                <a:solidFill>
                  <a:schemeClr val="dk1"/>
                </a:solidFill>
                <a:latin typeface="Times New Roman" panose="02020603050405020304" pitchFamily="18" charset="0"/>
                <a:cs typeface="Times New Roman" panose="02020603050405020304" pitchFamily="18" charset="0"/>
                <a:sym typeface="Calibri"/>
              </a:rPr>
              <a:t>Regression is </a:t>
            </a:r>
            <a:r>
              <a:rPr lang="en-US" sz="1200" b="1" i="0" u="none" strike="noStrike" cap="none" dirty="0">
                <a:solidFill>
                  <a:schemeClr val="dk1"/>
                </a:solidFill>
                <a:latin typeface="Times New Roman" panose="02020603050405020304" pitchFamily="18" charset="0"/>
                <a:cs typeface="Times New Roman" panose="02020603050405020304" pitchFamily="18" charset="0"/>
                <a:sym typeface="Calibri"/>
              </a:rPr>
              <a:t>a technique for investigating the relationship between independent variables or features and a dependent variable or outcome</a:t>
            </a:r>
            <a:r>
              <a:rPr lang="en-US" sz="1200" b="0" i="0" u="none" strike="noStrike" cap="none" dirty="0">
                <a:solidFill>
                  <a:schemeClr val="dk1"/>
                </a:solidFill>
                <a:latin typeface="Times New Roman" panose="02020603050405020304" pitchFamily="18" charset="0"/>
                <a:cs typeface="Times New Roman" panose="02020603050405020304" pitchFamily="18" charset="0"/>
                <a:sym typeface="Calibri"/>
              </a:rPr>
              <a:t>. It's used as a method for predictive modeling in machine learning, in which an algorithm is used to predict continuous outcomes.</a:t>
            </a:r>
            <a:endParaRPr dirty="0">
              <a:latin typeface="Times New Roman" panose="02020603050405020304" pitchFamily="18" charset="0"/>
              <a:cs typeface="Times New Roman" panose="02020603050405020304" pitchFamily="18" charset="0"/>
            </a:endParaRPr>
          </a:p>
          <a:p>
            <a:pPr marL="457200" lvl="0" indent="-139700" algn="l" rtl="0">
              <a:lnSpc>
                <a:spcPct val="100000"/>
              </a:lnSpc>
              <a:spcBef>
                <a:spcPts val="0"/>
              </a:spcBef>
              <a:spcAft>
                <a:spcPts val="0"/>
              </a:spcAft>
              <a:buSzPts val="1400"/>
              <a:buFont typeface="Arial"/>
              <a:buNone/>
            </a:pPr>
            <a:endParaRPr b="0" dirty="0">
              <a:latin typeface="Times New Roman" panose="02020603050405020304" pitchFamily="18" charset="0"/>
              <a:cs typeface="Times New Roman" panose="02020603050405020304" pitchFamily="18" charset="0"/>
            </a:endParaRPr>
          </a:p>
        </p:txBody>
      </p:sp>
      <p:sp>
        <p:nvSpPr>
          <p:cNvPr id="370" name="Google Shape;370;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ea typeface="Calibri"/>
                <a:sym typeface="Calibri"/>
              </a:rPr>
              <a:t>21</a:t>
            </a:fld>
            <a:endParaRPr sz="1200" b="0" i="0" u="none" strike="noStrike" cap="none" dirty="0">
              <a:solidFill>
                <a:schemeClr val="dk1"/>
              </a:solidFill>
              <a:ea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ea typeface="Calibri"/>
                <a:sym typeface="Calibri"/>
              </a:rPr>
              <a:t>23</a:t>
            </a:fld>
            <a:endParaRPr lang="en-US" sz="1200" b="0" i="0" u="none" strike="noStrike" cap="none" dirty="0">
              <a:solidFill>
                <a:schemeClr val="dk1"/>
              </a:solidFill>
              <a:ea typeface="Calibri"/>
              <a:sym typeface="Calibri"/>
            </a:endParaRPr>
          </a:p>
        </p:txBody>
      </p:sp>
    </p:spTree>
    <p:extLst>
      <p:ext uri="{BB962C8B-B14F-4D97-AF65-F5344CB8AC3E}">
        <p14:creationId xmlns:p14="http://schemas.microsoft.com/office/powerpoint/2010/main" val="3785401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Times New Roman" panose="02020603050405020304" pitchFamily="18" charset="0"/>
              <a:cs typeface="Times New Roman" panose="02020603050405020304" pitchFamily="18" charset="0"/>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rmAutofit/>
          </a:bodyPr>
          <a:lstStyle/>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latin typeface="Times New Roman" panose="02020603050405020304" pitchFamily="18" charset="0"/>
                <a:cs typeface="Times New Roman" panose="02020603050405020304" pitchFamily="18" charset="0"/>
                <a:sym typeface="Calibri"/>
              </a:rPr>
              <a:t>Why Random Forest Regression is good?</a:t>
            </a:r>
            <a:endParaRPr dirty="0">
              <a:latin typeface="Times New Roman" panose="02020603050405020304" pitchFamily="18" charset="0"/>
              <a:cs typeface="Times New Roman" panose="02020603050405020304" pitchFamily="18" charset="0"/>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latin typeface="Times New Roman" panose="02020603050405020304" pitchFamily="18" charset="0"/>
                <a:cs typeface="Times New Roman" panose="02020603050405020304" pitchFamily="18" charset="0"/>
                <a:sym typeface="Calibri"/>
              </a:rPr>
              <a:t>A Random Forest Regression model is </a:t>
            </a:r>
            <a:r>
              <a:rPr lang="en-US" sz="1200" b="1" i="0" u="none" strike="noStrike" cap="none" dirty="0">
                <a:solidFill>
                  <a:schemeClr val="dk1"/>
                </a:solidFill>
                <a:latin typeface="Times New Roman" panose="02020603050405020304" pitchFamily="18" charset="0"/>
                <a:cs typeface="Times New Roman" panose="02020603050405020304" pitchFamily="18" charset="0"/>
                <a:sym typeface="Calibri"/>
              </a:rPr>
              <a:t>powerful and accurate</a:t>
            </a:r>
            <a:r>
              <a:rPr lang="en-US" sz="1200" b="0" i="0" u="none" strike="noStrike" cap="none" dirty="0">
                <a:solidFill>
                  <a:schemeClr val="dk1"/>
                </a:solidFill>
                <a:latin typeface="Times New Roman" panose="02020603050405020304" pitchFamily="18" charset="0"/>
                <a:cs typeface="Times New Roman" panose="02020603050405020304" pitchFamily="18" charset="0"/>
                <a:sym typeface="Calibri"/>
              </a:rPr>
              <a:t>. It usually performs great on many problems, including features with non-linear relationships</a:t>
            </a:r>
            <a:endParaRPr dirty="0">
              <a:latin typeface="Times New Roman" panose="02020603050405020304" pitchFamily="18" charset="0"/>
              <a:cs typeface="Times New Roman" panose="02020603050405020304" pitchFamily="18" charset="0"/>
            </a:endParaRPr>
          </a:p>
          <a:p>
            <a:pPr marL="457200" marR="0" lvl="0" indent="-22860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latin typeface="Times New Roman" panose="02020603050405020304" pitchFamily="18" charset="0"/>
              <a:cs typeface="Times New Roman" panose="02020603050405020304" pitchFamily="18" charset="0"/>
              <a:sym typeface="Calibri"/>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latin typeface="Times New Roman" panose="02020603050405020304" pitchFamily="18" charset="0"/>
                <a:cs typeface="Times New Roman" panose="02020603050405020304" pitchFamily="18" charset="0"/>
                <a:sym typeface="Calibri"/>
              </a:rPr>
              <a:t>How is </a:t>
            </a:r>
            <a:r>
              <a:rPr lang="en-US" sz="1200" b="0" i="0" u="none" strike="noStrike" cap="none" dirty="0" err="1">
                <a:solidFill>
                  <a:schemeClr val="dk1"/>
                </a:solidFill>
                <a:latin typeface="Times New Roman" panose="02020603050405020304" pitchFamily="18" charset="0"/>
                <a:cs typeface="Times New Roman" panose="02020603050405020304" pitchFamily="18" charset="0"/>
                <a:sym typeface="Calibri"/>
              </a:rPr>
              <a:t>XGBoost</a:t>
            </a:r>
            <a:r>
              <a:rPr lang="en-US" sz="1200" b="0" i="0" u="none" strike="noStrike" cap="none" dirty="0">
                <a:solidFill>
                  <a:schemeClr val="dk1"/>
                </a:solidFill>
                <a:latin typeface="Times New Roman" panose="02020603050405020304" pitchFamily="18" charset="0"/>
                <a:cs typeface="Times New Roman" panose="02020603050405020304" pitchFamily="18" charset="0"/>
                <a:sym typeface="Calibri"/>
              </a:rPr>
              <a:t> different from random forest?</a:t>
            </a:r>
            <a:endParaRPr dirty="0">
              <a:latin typeface="Times New Roman" panose="02020603050405020304" pitchFamily="18" charset="0"/>
              <a:cs typeface="Times New Roman" panose="02020603050405020304" pitchFamily="18" charset="0"/>
            </a:endParaRPr>
          </a:p>
          <a:p>
            <a:pPr marL="457200" marR="0" lvl="0" indent="-228600" algn="l" rtl="0">
              <a:lnSpc>
                <a:spcPct val="100000"/>
              </a:lnSpc>
              <a:spcBef>
                <a:spcPts val="0"/>
              </a:spcBef>
              <a:spcAft>
                <a:spcPts val="0"/>
              </a:spcAft>
              <a:buClr>
                <a:srgbClr val="000000"/>
              </a:buClr>
              <a:buSzPts val="1400"/>
              <a:buFont typeface="Arial"/>
              <a:buNone/>
            </a:pPr>
            <a:r>
              <a:rPr lang="en-US" sz="1200" b="0" i="0" u="none" strike="noStrike" cap="none" dirty="0">
                <a:solidFill>
                  <a:schemeClr val="dk1"/>
                </a:solidFill>
                <a:latin typeface="Times New Roman" panose="02020603050405020304" pitchFamily="18" charset="0"/>
                <a:cs typeface="Times New Roman" panose="02020603050405020304" pitchFamily="18" charset="0"/>
                <a:sym typeface="Calibri"/>
              </a:rPr>
              <a:t>One of the most important differences between XG Boost and Random forest is that the </a:t>
            </a:r>
            <a:r>
              <a:rPr lang="en-US" sz="1200" b="1" i="0" u="none" strike="noStrike" cap="none" dirty="0" err="1">
                <a:solidFill>
                  <a:schemeClr val="dk1"/>
                </a:solidFill>
                <a:latin typeface="Times New Roman" panose="02020603050405020304" pitchFamily="18" charset="0"/>
                <a:cs typeface="Times New Roman" panose="02020603050405020304" pitchFamily="18" charset="0"/>
                <a:sym typeface="Calibri"/>
              </a:rPr>
              <a:t>XGBoost</a:t>
            </a:r>
            <a:r>
              <a:rPr lang="en-US" sz="1200" b="1" i="0" u="none" strike="noStrike" cap="none" dirty="0">
                <a:solidFill>
                  <a:schemeClr val="dk1"/>
                </a:solidFill>
                <a:latin typeface="Times New Roman" panose="02020603050405020304" pitchFamily="18" charset="0"/>
                <a:cs typeface="Times New Roman" panose="02020603050405020304" pitchFamily="18" charset="0"/>
                <a:sym typeface="Calibri"/>
              </a:rPr>
              <a:t> always gives more importance to functional space when reducing the cost of a model while Random Forest tries to give more preferences to hyperparameters to optimize the model</a:t>
            </a:r>
            <a:r>
              <a:rPr lang="en-US" sz="1200" b="0" i="0" u="none" strike="noStrike" cap="none" dirty="0">
                <a:solidFill>
                  <a:schemeClr val="dk1"/>
                </a:solidFill>
                <a:latin typeface="Times New Roman" panose="02020603050405020304" pitchFamily="18" charset="0"/>
                <a:cs typeface="Times New Roman" panose="02020603050405020304" pitchFamily="18" charset="0"/>
                <a:sym typeface="Calibri"/>
              </a:rPr>
              <a:t>..</a:t>
            </a:r>
            <a:endParaRPr dirty="0">
              <a:latin typeface="Times New Roman" panose="02020603050405020304" pitchFamily="18" charset="0"/>
              <a:cs typeface="Times New Roman" panose="02020603050405020304" pitchFamily="18" charset="0"/>
            </a:endParaRPr>
          </a:p>
          <a:p>
            <a:pPr marL="457200" marR="0" lvl="0" indent="-228600" algn="l" rtl="0">
              <a:lnSpc>
                <a:spcPct val="100000"/>
              </a:lnSpc>
              <a:spcBef>
                <a:spcPts val="0"/>
              </a:spcBef>
              <a:spcAft>
                <a:spcPts val="0"/>
              </a:spcAft>
              <a:buClr>
                <a:srgbClr val="000000"/>
              </a:buClr>
              <a:buSzPts val="1400"/>
              <a:buFont typeface="Arial"/>
              <a:buNone/>
            </a:pPr>
            <a:r>
              <a:rPr lang="en-US" sz="1200" b="1" i="0" u="none" strike="noStrike" cap="none" dirty="0" err="1">
                <a:solidFill>
                  <a:schemeClr val="dk1"/>
                </a:solidFill>
                <a:latin typeface="Times New Roman" panose="02020603050405020304" pitchFamily="18" charset="0"/>
                <a:cs typeface="Times New Roman" panose="02020603050405020304" pitchFamily="18" charset="0"/>
                <a:sym typeface="Calibri"/>
              </a:rPr>
              <a:t>n_estimators</a:t>
            </a:r>
            <a:r>
              <a:rPr lang="en-US" sz="1200" b="0" i="0" u="none" strike="noStrike" cap="none" dirty="0">
                <a:solidFill>
                  <a:schemeClr val="dk1"/>
                </a:solidFill>
                <a:latin typeface="Times New Roman" panose="02020603050405020304" pitchFamily="18" charset="0"/>
                <a:cs typeface="Times New Roman" panose="02020603050405020304" pitchFamily="18" charset="0"/>
                <a:sym typeface="Calibri"/>
              </a:rPr>
              <a:t> — the number of decision trees you will be running in the model</a:t>
            </a:r>
            <a:endParaRPr dirty="0">
              <a:latin typeface="Times New Roman" panose="02020603050405020304" pitchFamily="18" charset="0"/>
              <a:cs typeface="Times New Roman" panose="02020603050405020304" pitchFamily="18" charset="0"/>
            </a:endParaRPr>
          </a:p>
        </p:txBody>
      </p:sp>
      <p:sp>
        <p:nvSpPr>
          <p:cNvPr id="416" name="Google Shape;416;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ea typeface="Calibri"/>
                <a:sym typeface="Calibri"/>
              </a:rPr>
              <a:t>31</a:t>
            </a:fld>
            <a:endParaRPr sz="1200" b="0" i="0" u="none" strike="noStrike" cap="none" dirty="0">
              <a:solidFill>
                <a:schemeClr val="dk1"/>
              </a:solidFill>
              <a:ea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Times New Roman" panose="02020603050405020304" pitchFamily="18" charset="0"/>
              <a:cs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7" name="Google Shape;437;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Times New Roman" panose="02020603050405020304" pitchFamily="18" charset="0"/>
              <a:cs typeface="Times New Roman" panose="02020603050405020304" pitchFamily="18" charset="0"/>
              <a:sym typeface="Calibri"/>
            </a:endParaRPr>
          </a:p>
        </p:txBody>
      </p:sp>
      <p:sp>
        <p:nvSpPr>
          <p:cNvPr id="438" name="Google Shape;438;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19d570088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8" name="Google Shape;458;g119d570088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
        <p:nvSpPr>
          <p:cNvPr id="459" name="Google Shape;459;g119d570088c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
        <p:nvSpPr>
          <p:cNvPr id="465" name="Google Shape;46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Times New Roman" panose="02020603050405020304" pitchFamily="18" charset="0"/>
              <a:cs typeface="Times New Roman" panose="02020603050405020304" pitchFamily="18" charset="0"/>
              <a:sym typeface="Calibri"/>
            </a:endParaRPr>
          </a:p>
        </p:txBody>
      </p:sp>
      <p:sp>
        <p:nvSpPr>
          <p:cNvPr id="472" name="Google Shape;472;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9" name="Google Shape;479;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200" b="0" i="0" u="none" strike="noStrike" cap="none" dirty="0">
              <a:solidFill>
                <a:schemeClr val="dk1"/>
              </a:solidFill>
              <a:latin typeface="Times New Roman" panose="02020603050405020304" pitchFamily="18" charset="0"/>
              <a:cs typeface="Times New Roman" panose="02020603050405020304" pitchFamily="18" charset="0"/>
              <a:sym typeface="Calibri"/>
            </a:endParaRPr>
          </a:p>
        </p:txBody>
      </p:sp>
      <p:sp>
        <p:nvSpPr>
          <p:cNvPr id="480" name="Google Shape;480;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39</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Times New Roman" panose="02020603050405020304" pitchFamily="18" charset="0"/>
              <a:cs typeface="Times New Roman" panose="02020603050405020304" pitchFamily="18" charset="0"/>
            </a:endParaRPr>
          </a:p>
        </p:txBody>
      </p:sp>
      <p:sp>
        <p:nvSpPr>
          <p:cNvPr id="487" name="Google Shape;48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Times New Roman" panose="02020603050405020304" pitchFamily="18" charset="0"/>
              <a:cs typeface="Times New Roman" panose="02020603050405020304" pitchFamily="18" charset="0"/>
            </a:endParaRPr>
          </a:p>
        </p:txBody>
      </p:sp>
      <p:sp>
        <p:nvSpPr>
          <p:cNvPr id="121" name="Google Shape;12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f3a8d4be09_2_18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latin typeface="Times New Roman" panose="02020603050405020304" pitchFamily="18" charset="0"/>
                <a:cs typeface="Times New Roman" panose="02020603050405020304" pitchFamily="18" charset="0"/>
              </a:rPr>
              <a:t>Change </a:t>
            </a:r>
            <a:endParaRPr dirty="0">
              <a:latin typeface="Times New Roman" panose="02020603050405020304" pitchFamily="18" charset="0"/>
              <a:cs typeface="Times New Roman" panose="02020603050405020304" pitchFamily="18" charset="0"/>
            </a:endParaRPr>
          </a:p>
        </p:txBody>
      </p:sp>
      <p:sp>
        <p:nvSpPr>
          <p:cNvPr id="137" name="Google Shape;137;gf3a8d4be09_2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f3a8d4be09_2_9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latin typeface="Times New Roman" panose="02020603050405020304" pitchFamily="18" charset="0"/>
              <a:cs typeface="Times New Roman" panose="02020603050405020304" pitchFamily="18" charset="0"/>
            </a:endParaRPr>
          </a:p>
        </p:txBody>
      </p:sp>
      <p:sp>
        <p:nvSpPr>
          <p:cNvPr id="145" name="Google Shape;145;gf3a8d4be09_2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dirty="0">
              <a:latin typeface="Times New Roman" panose="02020603050405020304" pitchFamily="18" charset="0"/>
              <a:cs typeface="Times New Roman" panose="02020603050405020304" pitchFamily="18" charset="0"/>
            </a:endParaRPr>
          </a:p>
        </p:txBody>
      </p:sp>
      <p:sp>
        <p:nvSpPr>
          <p:cNvPr id="157" name="Google Shape;15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dirty="0">
              <a:latin typeface="Times New Roman" panose="02020603050405020304" pitchFamily="18" charset="0"/>
              <a:cs typeface="Times New Roman" panose="02020603050405020304" pitchFamily="18" charset="0"/>
            </a:endParaRPr>
          </a:p>
        </p:txBody>
      </p:sp>
      <p:sp>
        <p:nvSpPr>
          <p:cNvPr id="164" name="Google Shape;16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dirty="0">
              <a:latin typeface="Times New Roman" panose="02020603050405020304" pitchFamily="18" charset="0"/>
              <a:cs typeface="Times New Roman" panose="02020603050405020304" pitchFamily="18" charset="0"/>
            </a:endParaRPr>
          </a:p>
        </p:txBody>
      </p:sp>
      <p:sp>
        <p:nvSpPr>
          <p:cNvPr id="174" name="Google Shape;17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19c79fd7f2_1_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sz="1100"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Clr>
                <a:schemeClr val="dk1"/>
              </a:buClr>
              <a:buSzPts val="1100"/>
              <a:buFont typeface="Calibri"/>
              <a:buNone/>
            </a:pPr>
            <a:endParaRPr sz="1100"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0"/>
              </a:spcAft>
              <a:buClr>
                <a:schemeClr val="dk1"/>
              </a:buClr>
              <a:buSzPts val="1100"/>
              <a:buFont typeface="Calibri"/>
              <a:buNone/>
            </a:pPr>
            <a:endParaRPr sz="1100" dirty="0">
              <a:latin typeface="Times New Roman" panose="02020603050405020304" pitchFamily="18" charset="0"/>
              <a:cs typeface="Times New Roman" panose="02020603050405020304" pitchFamily="18" charset="0"/>
            </a:endParaRPr>
          </a:p>
        </p:txBody>
      </p:sp>
      <p:sp>
        <p:nvSpPr>
          <p:cNvPr id="180" name="Google Shape;180;g119c79fd7f2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6_Title and Content">
    <p:spTree>
      <p:nvGrpSpPr>
        <p:cNvPr id="1" name="Shape 15"/>
        <p:cNvGrpSpPr/>
        <p:nvPr/>
      </p:nvGrpSpPr>
      <p:grpSpPr>
        <a:xfrm>
          <a:off x="0" y="0"/>
          <a:ext cx="0" cy="0"/>
          <a:chOff x="0" y="0"/>
          <a:chExt cx="0" cy="0"/>
        </a:xfrm>
      </p:grpSpPr>
      <p:sp>
        <p:nvSpPr>
          <p:cNvPr id="16" name="Google Shape;16;p61"/>
          <p:cNvSpPr/>
          <p:nvPr/>
        </p:nvSpPr>
        <p:spPr>
          <a:xfrm>
            <a:off x="0" y="13"/>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17" name="Google Shape;17;p61"/>
          <p:cNvSpPr txBox="1">
            <a:spLocks noGrp="1"/>
          </p:cNvSpPr>
          <p:nvPr>
            <p:ph type="title"/>
          </p:nvPr>
        </p:nvSpPr>
        <p:spPr>
          <a:xfrm>
            <a:off x="228600" y="184714"/>
            <a:ext cx="10515600" cy="521639"/>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23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61"/>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cxnSp>
        <p:nvCxnSpPr>
          <p:cNvPr id="19" name="Google Shape;19;p61"/>
          <p:cNvCxnSpPr/>
          <p:nvPr/>
        </p:nvCxnSpPr>
        <p:spPr>
          <a:xfrm>
            <a:off x="13"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atin typeface="Times New Roman" panose="02020603050405020304" pitchFamily="18" charset="0"/>
                <a:cs typeface="Times New Roman" panose="02020603050405020304" pitchFamily="18"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6" name="Google Shape;76;p45"/>
          <p:cNvSpPr>
            <a:spLocks noGrp="1"/>
          </p:cNvSpPr>
          <p:nvPr>
            <p:ph type="pic" idx="2"/>
          </p:nvPr>
        </p:nvSpPr>
        <p:spPr>
          <a:xfrm>
            <a:off x="5183188" y="987437"/>
            <a:ext cx="6172200" cy="4873625"/>
          </a:xfrm>
          <a:prstGeom prst="rect">
            <a:avLst/>
          </a:prstGeom>
          <a:noFill/>
          <a:ln>
            <a:noFill/>
          </a:ln>
        </p:spPr>
      </p:sp>
      <p:sp>
        <p:nvSpPr>
          <p:cNvPr id="77" name="Google Shape;77;p45"/>
          <p:cNvSpPr txBox="1">
            <a:spLocks noGrp="1"/>
          </p:cNvSpPr>
          <p:nvPr>
            <p:ph type="body" idx="1"/>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atin typeface="Times New Roman" panose="02020603050405020304" pitchFamily="18" charset="0"/>
                <a:cs typeface="Times New Roman" panose="02020603050405020304" pitchFamily="18" charset="0"/>
              </a:defRPr>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dirty="0"/>
          </a:p>
        </p:txBody>
      </p:sp>
      <p:sp>
        <p:nvSpPr>
          <p:cNvPr id="78" name="Google Shape;78;p4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atin typeface="Times New Roman" panose="02020603050405020304" pitchFamily="18" charset="0"/>
                <a:cs typeface="Times New Roman" panose="02020603050405020304" pitchFamily="18"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3" name="Google Shape;83;p46"/>
          <p:cNvSpPr txBox="1">
            <a:spLocks noGrp="1"/>
          </p:cNvSpPr>
          <p:nvPr>
            <p:ph type="body" idx="1"/>
          </p:nvPr>
        </p:nvSpPr>
        <p:spPr>
          <a:xfrm rot="5400000">
            <a:off x="3920333" y="-1256507"/>
            <a:ext cx="4351339" cy="105156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atin typeface="Times New Roman" panose="02020603050405020304" pitchFamily="18" charset="0"/>
                <a:cs typeface="Times New Roman" panose="02020603050405020304" pitchFamily="18"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84" name="Google Shape;84;p46"/>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6"/>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6"/>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47"/>
          <p:cNvSpPr txBox="1">
            <a:spLocks noGrp="1"/>
          </p:cNvSpPr>
          <p:nvPr>
            <p:ph type="title"/>
          </p:nvPr>
        </p:nvSpPr>
        <p:spPr>
          <a:xfrm rot="5400000">
            <a:off x="7133442" y="1956595"/>
            <a:ext cx="5811839" cy="2628900"/>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atin typeface="Times New Roman" panose="02020603050405020304" pitchFamily="18" charset="0"/>
                <a:cs typeface="Times New Roman" panose="02020603050405020304" pitchFamily="18"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89" name="Google Shape;89;p47"/>
          <p:cNvSpPr txBox="1">
            <a:spLocks noGrp="1"/>
          </p:cNvSpPr>
          <p:nvPr>
            <p:ph type="body" idx="1"/>
          </p:nvPr>
        </p:nvSpPr>
        <p:spPr>
          <a:xfrm rot="5400000">
            <a:off x="1799442" y="-596106"/>
            <a:ext cx="5811839" cy="77343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atin typeface="Times New Roman" panose="02020603050405020304" pitchFamily="18" charset="0"/>
                <a:cs typeface="Times New Roman" panose="02020603050405020304" pitchFamily="18"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90" name="Google Shape;90;p47"/>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7"/>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1">
  <p:cSld name="Title and Content">
    <p:spTree>
      <p:nvGrpSpPr>
        <p:cNvPr id="1" name="Shape 24"/>
        <p:cNvGrpSpPr/>
        <p:nvPr/>
      </p:nvGrpSpPr>
      <p:grpSpPr>
        <a:xfrm>
          <a:off x="0" y="0"/>
          <a:ext cx="0" cy="0"/>
          <a:chOff x="0" y="0"/>
          <a:chExt cx="0" cy="0"/>
        </a:xfrm>
      </p:grpSpPr>
      <p:sp>
        <p:nvSpPr>
          <p:cNvPr id="25" name="Google Shape;25;gf3a8d4be09_2_86"/>
          <p:cNvSpPr/>
          <p:nvPr/>
        </p:nvSpPr>
        <p:spPr>
          <a:xfrm>
            <a:off x="0" y="3"/>
            <a:ext cx="12192000" cy="819300"/>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26" name="Google Shape;26;gf3a8d4be09_2_86"/>
          <p:cNvSpPr txBox="1">
            <a:spLocks noGrp="1"/>
          </p:cNvSpPr>
          <p:nvPr>
            <p:ph type="title"/>
          </p:nvPr>
        </p:nvSpPr>
        <p:spPr>
          <a:xfrm>
            <a:off x="228600" y="187044"/>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gf3a8d4be09_2_86"/>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cxnSp>
        <p:nvCxnSpPr>
          <p:cNvPr id="28" name="Google Shape;28;gf3a8d4be09_2_86"/>
          <p:cNvCxnSpPr/>
          <p:nvPr/>
        </p:nvCxnSpPr>
        <p:spPr>
          <a:xfrm>
            <a:off x="0" y="6457951"/>
            <a:ext cx="9608400"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atin typeface="Times New Roman" panose="02020603050405020304" pitchFamily="18" charset="0"/>
                <a:cs typeface="Times New Roman" panose="02020603050405020304" pitchFamily="18"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1" name="Google Shape;31;p39"/>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atin typeface="Times New Roman" panose="02020603050405020304" pitchFamily="18" charset="0"/>
                <a:cs typeface="Times New Roman" panose="02020603050405020304" pitchFamily="18"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2" name="Google Shape;32;p39"/>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9"/>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9"/>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5"/>
        <p:cNvGrpSpPr/>
        <p:nvPr/>
      </p:nvGrpSpPr>
      <p:grpSpPr>
        <a:xfrm>
          <a:off x="0" y="0"/>
          <a:ext cx="0" cy="0"/>
          <a:chOff x="0" y="0"/>
          <a:chExt cx="0" cy="0"/>
        </a:xfrm>
      </p:grpSpPr>
      <p:sp>
        <p:nvSpPr>
          <p:cNvPr id="36" name="Google Shape;36;p42"/>
          <p:cNvSpPr txBox="1">
            <a:spLocks noGrp="1"/>
          </p:cNvSpPr>
          <p:nvPr>
            <p:ph type="title"/>
          </p:nvPr>
        </p:nvSpPr>
        <p:spPr>
          <a:xfrm>
            <a:off x="839788"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atin typeface="Times New Roman" panose="02020603050405020304" pitchFamily="18" charset="0"/>
                <a:cs typeface="Times New Roman" panose="02020603050405020304" pitchFamily="18"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7" name="Google Shape;37;p42"/>
          <p:cNvSpPr txBox="1">
            <a:spLocks noGrp="1"/>
          </p:cNvSpPr>
          <p:nvPr>
            <p:ph type="body" idx="1"/>
          </p:nvPr>
        </p:nvSpPr>
        <p:spPr>
          <a:xfrm>
            <a:off x="839789" y="1681163"/>
            <a:ext cx="5157787"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atin typeface="Times New Roman" panose="02020603050405020304" pitchFamily="18" charset="0"/>
                <a:cs typeface="Times New Roman" panose="02020603050405020304" pitchFamily="18" charset="0"/>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dirty="0"/>
          </a:p>
        </p:txBody>
      </p:sp>
      <p:sp>
        <p:nvSpPr>
          <p:cNvPr id="38" name="Google Shape;38;p42"/>
          <p:cNvSpPr txBox="1">
            <a:spLocks noGrp="1"/>
          </p:cNvSpPr>
          <p:nvPr>
            <p:ph type="body" idx="2"/>
          </p:nvPr>
        </p:nvSpPr>
        <p:spPr>
          <a:xfrm>
            <a:off x="839789" y="2505075"/>
            <a:ext cx="5157787"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atin typeface="Times New Roman" panose="02020603050405020304" pitchFamily="18" charset="0"/>
                <a:cs typeface="Times New Roman" panose="02020603050405020304" pitchFamily="18"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39" name="Google Shape;39;p42"/>
          <p:cNvSpPr txBox="1">
            <a:spLocks noGrp="1"/>
          </p:cNvSpPr>
          <p:nvPr>
            <p:ph type="body" idx="3"/>
          </p:nvPr>
        </p:nvSpPr>
        <p:spPr>
          <a:xfrm>
            <a:off x="6172203" y="1681163"/>
            <a:ext cx="5183188" cy="823912"/>
          </a:xfrm>
          <a:prstGeom prst="rect">
            <a:avLst/>
          </a:prstGeom>
          <a:noFill/>
          <a:ln>
            <a:noFill/>
          </a:ln>
        </p:spPr>
        <p:txBody>
          <a:bodyPr spcFirstLastPara="1" wrap="square" lIns="91400" tIns="45675" rIns="91400" bIns="45675" anchor="b" anchorCtr="0">
            <a:normAutofit/>
          </a:bodyPr>
          <a:lstStyle>
            <a:lvl1pPr marL="457200" lvl="0" indent="-228600" algn="l">
              <a:lnSpc>
                <a:spcPct val="90000"/>
              </a:lnSpc>
              <a:spcBef>
                <a:spcPts val="1000"/>
              </a:spcBef>
              <a:spcAft>
                <a:spcPts val="0"/>
              </a:spcAft>
              <a:buClr>
                <a:schemeClr val="dk1"/>
              </a:buClr>
              <a:buSzPts val="2400"/>
              <a:buNone/>
              <a:defRPr sz="2400" b="1">
                <a:latin typeface="Times New Roman" panose="02020603050405020304" pitchFamily="18" charset="0"/>
                <a:cs typeface="Times New Roman" panose="02020603050405020304" pitchFamily="18" charset="0"/>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9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dirty="0"/>
          </a:p>
        </p:txBody>
      </p:sp>
      <p:sp>
        <p:nvSpPr>
          <p:cNvPr id="40" name="Google Shape;40;p42"/>
          <p:cNvSpPr txBox="1">
            <a:spLocks noGrp="1"/>
          </p:cNvSpPr>
          <p:nvPr>
            <p:ph type="body" idx="4"/>
          </p:nvPr>
        </p:nvSpPr>
        <p:spPr>
          <a:xfrm>
            <a:off x="6172203" y="2505075"/>
            <a:ext cx="5183188" cy="3684588"/>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atin typeface="Times New Roman" panose="02020603050405020304" pitchFamily="18" charset="0"/>
                <a:cs typeface="Times New Roman" panose="02020603050405020304" pitchFamily="18"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41" name="Google Shape;41;p42"/>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2"/>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2"/>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44"/>
        <p:cNvGrpSpPr/>
        <p:nvPr/>
      </p:nvGrpSpPr>
      <p:grpSpPr>
        <a:xfrm>
          <a:off x="0" y="0"/>
          <a:ext cx="0" cy="0"/>
          <a:chOff x="0" y="0"/>
          <a:chExt cx="0" cy="0"/>
        </a:xfrm>
      </p:grpSpPr>
      <p:sp>
        <p:nvSpPr>
          <p:cNvPr id="45" name="Google Shape;45;p37"/>
          <p:cNvSpPr/>
          <p:nvPr/>
        </p:nvSpPr>
        <p:spPr>
          <a:xfrm>
            <a:off x="0" y="11"/>
            <a:ext cx="12192000" cy="819151"/>
          </a:xfrm>
          <a:prstGeom prst="rect">
            <a:avLst/>
          </a:prstGeom>
          <a:solidFill>
            <a:srgbClr val="D5DBE5"/>
          </a:solidFill>
          <a:ln>
            <a:noFill/>
          </a:ln>
        </p:spPr>
        <p:txBody>
          <a:bodyPr spcFirstLastPara="1" wrap="square" lIns="91400" tIns="45675" rIns="91400" bIns="4567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900" b="0" i="0" u="none" strike="noStrike" cap="none" dirty="0">
              <a:solidFill>
                <a:schemeClr val="lt1"/>
              </a:solidFill>
              <a:latin typeface="Times New Roman" panose="02020603050405020304" pitchFamily="18" charset="0"/>
              <a:ea typeface="Calibri"/>
              <a:cs typeface="Times New Roman" panose="02020603050405020304" pitchFamily="18" charset="0"/>
              <a:sym typeface="Calibri"/>
            </a:endParaRPr>
          </a:p>
        </p:txBody>
      </p:sp>
      <p:sp>
        <p:nvSpPr>
          <p:cNvPr id="46" name="Google Shape;46;p37"/>
          <p:cNvSpPr txBox="1">
            <a:spLocks noGrp="1"/>
          </p:cNvSpPr>
          <p:nvPr>
            <p:ph type="title"/>
          </p:nvPr>
        </p:nvSpPr>
        <p:spPr>
          <a:xfrm>
            <a:off x="228600" y="187009"/>
            <a:ext cx="10515600" cy="517024"/>
          </a:xfrm>
          <a:prstGeom prst="rect">
            <a:avLst/>
          </a:prstGeom>
          <a:noFill/>
          <a:ln>
            <a:noFill/>
          </a:ln>
        </p:spPr>
        <p:txBody>
          <a:bodyPr spcFirstLastPara="1" wrap="square" lIns="91400" tIns="45675" rIns="91400" bIns="45675" anchor="ctr" anchorCtr="0">
            <a:spAutoFit/>
          </a:bodyPr>
          <a:lstStyle>
            <a:lvl1pPr lvl="0" algn="l">
              <a:lnSpc>
                <a:spcPct val="90000"/>
              </a:lnSpc>
              <a:spcBef>
                <a:spcPts val="0"/>
              </a:spcBef>
              <a:spcAft>
                <a:spcPts val="0"/>
              </a:spcAft>
              <a:buClr>
                <a:schemeClr val="dk1"/>
              </a:buClr>
              <a:buSzPts val="3000"/>
              <a:buFont typeface="Georgia"/>
              <a:buNone/>
              <a:defRPr sz="3100">
                <a:solidFill>
                  <a:schemeClr val="dk1"/>
                </a:solidFill>
                <a:latin typeface="Georgia"/>
                <a:ea typeface="Georgia"/>
                <a:cs typeface="Georgia"/>
                <a:sym typeface="Georgi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cxnSp>
        <p:nvCxnSpPr>
          <p:cNvPr id="48" name="Google Shape;48;p37"/>
          <p:cNvCxnSpPr/>
          <p:nvPr/>
        </p:nvCxnSpPr>
        <p:spPr>
          <a:xfrm>
            <a:off x="12" y="6457951"/>
            <a:ext cx="9608457" cy="0"/>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831851" y="1709750"/>
            <a:ext cx="10515600" cy="2852737"/>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6000"/>
              <a:buFont typeface="Calibri"/>
              <a:buNone/>
              <a:defRPr sz="6000">
                <a:latin typeface="Times New Roman" panose="02020603050405020304" pitchFamily="18" charset="0"/>
                <a:cs typeface="Times New Roman" panose="02020603050405020304" pitchFamily="18"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1" name="Google Shape;51;p40"/>
          <p:cNvSpPr txBox="1">
            <a:spLocks noGrp="1"/>
          </p:cNvSpPr>
          <p:nvPr>
            <p:ph type="body" idx="1"/>
          </p:nvPr>
        </p:nvSpPr>
        <p:spPr>
          <a:xfrm>
            <a:off x="831851" y="4589465"/>
            <a:ext cx="10515600" cy="1500187"/>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latin typeface="Times New Roman" panose="02020603050405020304" pitchFamily="18" charset="0"/>
                <a:cs typeface="Times New Roman" panose="02020603050405020304" pitchFamily="18" charset="0"/>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9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dirty="0"/>
          </a:p>
        </p:txBody>
      </p:sp>
      <p:sp>
        <p:nvSpPr>
          <p:cNvPr id="52" name="Google Shape;52;p40"/>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5"/>
        <p:cNvGrpSpPr/>
        <p:nvPr/>
      </p:nvGrpSpPr>
      <p:grpSpPr>
        <a:xfrm>
          <a:off x="0" y="0"/>
          <a:ext cx="0" cy="0"/>
          <a:chOff x="0" y="0"/>
          <a:chExt cx="0" cy="0"/>
        </a:xfrm>
      </p:grpSpPr>
      <p:sp>
        <p:nvSpPr>
          <p:cNvPr id="56" name="Google Shape;56;p41"/>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atin typeface="Times New Roman" panose="02020603050405020304" pitchFamily="18" charset="0"/>
                <a:cs typeface="Times New Roman" panose="02020603050405020304" pitchFamily="18"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7" name="Google Shape;57;p41"/>
          <p:cNvSpPr txBox="1">
            <a:spLocks noGrp="1"/>
          </p:cNvSpPr>
          <p:nvPr>
            <p:ph type="body" idx="1"/>
          </p:nvPr>
        </p:nvSpPr>
        <p:spPr>
          <a:xfrm>
            <a:off x="838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atin typeface="Times New Roman" panose="02020603050405020304" pitchFamily="18" charset="0"/>
                <a:cs typeface="Times New Roman" panose="02020603050405020304" pitchFamily="18"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58" name="Google Shape;58;p41"/>
          <p:cNvSpPr txBox="1">
            <a:spLocks noGrp="1"/>
          </p:cNvSpPr>
          <p:nvPr>
            <p:ph type="body" idx="2"/>
          </p:nvPr>
        </p:nvSpPr>
        <p:spPr>
          <a:xfrm>
            <a:off x="6172200" y="1825625"/>
            <a:ext cx="5181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atin typeface="Times New Roman" panose="02020603050405020304" pitchFamily="18" charset="0"/>
                <a:cs typeface="Times New Roman" panose="02020603050405020304" pitchFamily="18" charset="0"/>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59" name="Google Shape;59;p41"/>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1"/>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41"/>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43"/>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atin typeface="Times New Roman" panose="02020603050405020304" pitchFamily="18" charset="0"/>
                <a:cs typeface="Times New Roman" panose="02020603050405020304" pitchFamily="18"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4" name="Google Shape;64;p43"/>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atin typeface="Times New Roman" panose="02020603050405020304" pitchFamily="18" charset="0"/>
                <a:cs typeface="Times New Roman" panose="02020603050405020304" pitchFamily="18"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9" name="Google Shape;69;p44"/>
          <p:cNvSpPr txBox="1">
            <a:spLocks noGrp="1"/>
          </p:cNvSpPr>
          <p:nvPr>
            <p:ph type="body" idx="1"/>
          </p:nvPr>
        </p:nvSpPr>
        <p:spPr>
          <a:xfrm>
            <a:off x="5183188" y="987437"/>
            <a:ext cx="6172200" cy="4873625"/>
          </a:xfrm>
          <a:prstGeom prst="rect">
            <a:avLst/>
          </a:prstGeom>
          <a:noFill/>
          <a:ln>
            <a:noFill/>
          </a:ln>
        </p:spPr>
        <p:txBody>
          <a:bodyPr spcFirstLastPara="1" wrap="square" lIns="91400" tIns="45675" rIns="91400" bIns="45675" anchor="t" anchorCtr="0">
            <a:normAutofit/>
          </a:bodyPr>
          <a:lstStyle>
            <a:lvl1pPr marL="457200" lvl="0" indent="-431800" algn="l">
              <a:lnSpc>
                <a:spcPct val="90000"/>
              </a:lnSpc>
              <a:spcBef>
                <a:spcPts val="1000"/>
              </a:spcBef>
              <a:spcAft>
                <a:spcPts val="0"/>
              </a:spcAft>
              <a:buClr>
                <a:schemeClr val="dk1"/>
              </a:buClr>
              <a:buSzPts val="3200"/>
              <a:buChar char="•"/>
              <a:defRPr sz="3200">
                <a:latin typeface="Times New Roman" panose="02020603050405020304" pitchFamily="18" charset="0"/>
                <a:cs typeface="Times New Roman" panose="02020603050405020304" pitchFamily="18" charset="0"/>
              </a:defRPr>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dirty="0"/>
          </a:p>
        </p:txBody>
      </p:sp>
      <p:sp>
        <p:nvSpPr>
          <p:cNvPr id="70" name="Google Shape;70;p44"/>
          <p:cNvSpPr txBox="1">
            <a:spLocks noGrp="1"/>
          </p:cNvSpPr>
          <p:nvPr>
            <p:ph type="body" idx="2"/>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atin typeface="Times New Roman" panose="02020603050405020304" pitchFamily="18" charset="0"/>
                <a:cs typeface="Times New Roman" panose="02020603050405020304" pitchFamily="18" charset="0"/>
              </a:defRPr>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dirty="0"/>
          </a:p>
        </p:txBody>
      </p:sp>
      <p:sp>
        <p:nvSpPr>
          <p:cNvPr id="71" name="Google Shape;71;p44"/>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dirty="0"/>
          </a:p>
        </p:txBody>
      </p:sp>
      <p:sp>
        <p:nvSpPr>
          <p:cNvPr id="11" name="Google Shape;11;p35"/>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3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lang="en-IN" dirty="0"/>
          </a:p>
        </p:txBody>
      </p:sp>
      <p:sp>
        <p:nvSpPr>
          <p:cNvPr id="13" name="Google Shape;13;p3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lang="en-IN" dirty="0"/>
          </a:p>
        </p:txBody>
      </p:sp>
      <p:sp>
        <p:nvSpPr>
          <p:cNvPr id="14" name="Google Shape;14;p3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Times New Roman" panose="02020603050405020304" pitchFamily="18" charset="0"/>
                <a:ea typeface="Times New Roman" panose="02020603050405020304" pitchFamily="18" charset="0"/>
                <a:cs typeface="Times New Roman" panose="02020603050405020304" pitchFamily="18" charset="0"/>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sz="1500" dirty="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www.linkedin.com/in/sharat-chandra" TargetMode="Externa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a-a-ashwini-45a9221b9"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7.png"/><Relationship Id="rId5" Type="http://schemas.openxmlformats.org/officeDocument/2006/relationships/image" Target="../media/image4.png"/><Relationship Id="rId4" Type="http://schemas.openxmlformats.org/officeDocument/2006/relationships/notesSlide" Target="../notesSlides/notesSlide23.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9.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title"/>
          </p:nvPr>
        </p:nvSpPr>
        <p:spPr>
          <a:xfrm>
            <a:off x="414780" y="2801181"/>
            <a:ext cx="3902697" cy="1255637"/>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Times New Roman" panose="02020603050405020304" pitchFamily="18" charset="0"/>
                <a:ea typeface="Times New Roman"/>
                <a:cs typeface="Times New Roman" panose="02020603050405020304" pitchFamily="18" charset="0"/>
                <a:sym typeface="Times New Roman"/>
              </a:rPr>
              <a:t>Forecasting model for sales and production in the field of TMT steel</a:t>
            </a:r>
            <a:endParaRPr sz="2800" b="1" dirty="0">
              <a:latin typeface="Times New Roman" panose="02020603050405020304" pitchFamily="18" charset="0"/>
              <a:ea typeface="Times New Roman"/>
              <a:cs typeface="Times New Roman" panose="02020603050405020304" pitchFamily="18" charset="0"/>
              <a:sym typeface="Times New Roman"/>
            </a:endParaRPr>
          </a:p>
        </p:txBody>
      </p:sp>
      <p:pic>
        <p:nvPicPr>
          <p:cNvPr id="99" name="Google Shape;99;p2"/>
          <p:cNvPicPr preferRelativeResize="0"/>
          <p:nvPr/>
        </p:nvPicPr>
        <p:blipFill rotWithShape="1">
          <a:blip r:embed="rId3">
            <a:alphaModFix/>
          </a:blip>
          <a:srcRect/>
          <a:stretch/>
        </p:blipFill>
        <p:spPr>
          <a:xfrm>
            <a:off x="9915533" y="6151968"/>
            <a:ext cx="2276467" cy="706033"/>
          </a:xfrm>
          <a:prstGeom prst="rect">
            <a:avLst/>
          </a:prstGeom>
          <a:noFill/>
          <a:ln>
            <a:noFill/>
          </a:ln>
        </p:spPr>
      </p:pic>
      <p:pic>
        <p:nvPicPr>
          <p:cNvPr id="3" name="Picture 2">
            <a:extLst>
              <a:ext uri="{FF2B5EF4-FFF2-40B4-BE49-F238E27FC236}">
                <a16:creationId xmlns:a16="http://schemas.microsoft.com/office/drawing/2014/main" id="{DC5D446F-624A-42F3-8614-67627BF2EA39}"/>
              </a:ext>
            </a:extLst>
          </p:cNvPr>
          <p:cNvPicPr>
            <a:picLocks noChangeAspect="1"/>
          </p:cNvPicPr>
          <p:nvPr/>
        </p:nvPicPr>
        <p:blipFill>
          <a:blip r:embed="rId4"/>
          <a:stretch>
            <a:fillRect/>
          </a:stretch>
        </p:blipFill>
        <p:spPr>
          <a:xfrm>
            <a:off x="4641373" y="961534"/>
            <a:ext cx="7383097" cy="5190433"/>
          </a:xfrm>
          <a:prstGeom prst="rect">
            <a:avLst/>
          </a:prstGeom>
          <a:effectLst>
            <a:softEdge rad="254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0"/>
          <p:cNvSpPr txBox="1">
            <a:spLocks noGrp="1"/>
          </p:cNvSpPr>
          <p:nvPr>
            <p:ph type="title"/>
          </p:nvPr>
        </p:nvSpPr>
        <p:spPr>
          <a:xfrm>
            <a:off x="152400" y="205729"/>
            <a:ext cx="10591800" cy="1366437"/>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Times New Roman" panose="02020603050405020304" pitchFamily="18" charset="0"/>
                <a:ea typeface="Times New Roman"/>
                <a:cs typeface="Times New Roman" panose="02020603050405020304" pitchFamily="18" charset="0"/>
                <a:sym typeface="Times New Roman"/>
              </a:rPr>
              <a:t>Data Collection and Understanding</a:t>
            </a:r>
            <a:endParaRPr sz="2800" b="1" dirty="0">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90000"/>
              </a:lnSpc>
              <a:spcBef>
                <a:spcPts val="0"/>
              </a:spcBef>
              <a:spcAft>
                <a:spcPts val="0"/>
              </a:spcAft>
              <a:buNone/>
            </a:pPr>
            <a:endParaRPr sz="3200" b="1" dirty="0">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90000"/>
              </a:lnSpc>
              <a:spcBef>
                <a:spcPts val="0"/>
              </a:spcBef>
              <a:spcAft>
                <a:spcPts val="0"/>
              </a:spcAft>
              <a:buNone/>
            </a:pPr>
            <a:endParaRPr sz="3200" b="1" dirty="0">
              <a:latin typeface="Times New Roman" panose="02020603050405020304" pitchFamily="18" charset="0"/>
              <a:ea typeface="Times New Roman"/>
              <a:cs typeface="Times New Roman" panose="02020603050405020304" pitchFamily="18" charset="0"/>
              <a:sym typeface="Times New Roman"/>
            </a:endParaRPr>
          </a:p>
        </p:txBody>
      </p:sp>
      <p:pic>
        <p:nvPicPr>
          <p:cNvPr id="208" name="Google Shape;208;p10"/>
          <p:cNvPicPr preferRelativeResize="0"/>
          <p:nvPr/>
        </p:nvPicPr>
        <p:blipFill rotWithShape="1">
          <a:blip r:embed="rId3">
            <a:alphaModFix/>
          </a:blip>
          <a:srcRect/>
          <a:stretch/>
        </p:blipFill>
        <p:spPr>
          <a:xfrm>
            <a:off x="9580951" y="6053750"/>
            <a:ext cx="2592012" cy="805375"/>
          </a:xfrm>
          <a:prstGeom prst="rect">
            <a:avLst/>
          </a:prstGeom>
          <a:noFill/>
          <a:ln>
            <a:noFill/>
          </a:ln>
        </p:spPr>
      </p:pic>
      <p:sp>
        <p:nvSpPr>
          <p:cNvPr id="7" name="TextBox 6">
            <a:extLst>
              <a:ext uri="{FF2B5EF4-FFF2-40B4-BE49-F238E27FC236}">
                <a16:creationId xmlns:a16="http://schemas.microsoft.com/office/drawing/2014/main" id="{03A45D55-6049-460E-ABF7-A05599C5264F}"/>
              </a:ext>
            </a:extLst>
          </p:cNvPr>
          <p:cNvSpPr txBox="1"/>
          <p:nvPr/>
        </p:nvSpPr>
        <p:spPr>
          <a:xfrm>
            <a:off x="313129" y="1344769"/>
            <a:ext cx="7585730" cy="4708981"/>
          </a:xfrm>
          <a:prstGeom prst="rect">
            <a:avLst/>
          </a:prstGeom>
          <a:noFill/>
        </p:spPr>
        <p:txBody>
          <a:bodyPr wrap="square">
            <a:spAutoFit/>
          </a:bodyPr>
          <a:lstStyle/>
          <a:p>
            <a:pPr marL="571500" indent="-457200">
              <a:buAutoNum type="arabicPeriod"/>
            </a:pPr>
            <a:r>
              <a:rPr lang="en-US" sz="2000" dirty="0">
                <a:solidFill>
                  <a:schemeClr val="tx1"/>
                </a:solidFill>
                <a:latin typeface="Times New Roman" panose="02020603050405020304" pitchFamily="18" charset="0"/>
                <a:cs typeface="Times New Roman" panose="02020603050405020304" pitchFamily="18" charset="0"/>
              </a:rPr>
              <a:t>The data which we've collected is directly from the client. This dataset is related to </a:t>
            </a:r>
            <a:r>
              <a:rPr lang="en-IN" sz="2000" b="0" i="0" dirty="0">
                <a:solidFill>
                  <a:schemeClr val="tx1"/>
                </a:solidFill>
                <a:effectLst/>
                <a:latin typeface="Times New Roman" panose="02020603050405020304" pitchFamily="18" charset="0"/>
                <a:cs typeface="Times New Roman" panose="02020603050405020304" pitchFamily="18" charset="0"/>
              </a:rPr>
              <a:t>TMT steel industry.</a:t>
            </a:r>
            <a:r>
              <a:rPr lang="en-US" sz="2000" dirty="0">
                <a:solidFill>
                  <a:schemeClr val="tx1"/>
                </a:solidFill>
                <a:latin typeface="Times New Roman" panose="02020603050405020304" pitchFamily="18" charset="0"/>
                <a:cs typeface="Times New Roman" panose="02020603050405020304" pitchFamily="18" charset="0"/>
              </a:rPr>
              <a:t> which is dealing with </a:t>
            </a:r>
            <a:r>
              <a:rPr lang="en-US" sz="2000" b="0" i="0" dirty="0">
                <a:solidFill>
                  <a:schemeClr val="tx1"/>
                </a:solidFill>
                <a:effectLst/>
                <a:latin typeface="Times New Roman" panose="02020603050405020304" pitchFamily="18" charset="0"/>
                <a:cs typeface="Times New Roman" panose="02020603050405020304" pitchFamily="18" charset="0"/>
              </a:rPr>
              <a:t>the production and distribution of steel products, navigates the market with a diverse range of diameters, grades, and lengths. </a:t>
            </a:r>
          </a:p>
          <a:p>
            <a:pPr marL="571500" indent="-457200">
              <a:buFont typeface="+mj-lt"/>
              <a:buAutoNum type="arabicPeriod"/>
            </a:pPr>
            <a:endParaRPr lang="en-US" sz="2000" b="0" i="0" dirty="0">
              <a:solidFill>
                <a:schemeClr val="tx1"/>
              </a:solidFill>
              <a:effectLst/>
              <a:latin typeface="Times New Roman" panose="02020603050405020304" pitchFamily="18" charset="0"/>
              <a:cs typeface="Times New Roman" panose="02020603050405020304" pitchFamily="18" charset="0"/>
            </a:endParaRPr>
          </a:p>
          <a:p>
            <a:pPr marL="571500" indent="-457200">
              <a:buAutoNum type="arabicPeriod"/>
            </a:pPr>
            <a:r>
              <a:rPr lang="en-US" sz="2000" dirty="0">
                <a:solidFill>
                  <a:schemeClr val="tx1"/>
                </a:solidFill>
                <a:latin typeface="Times New Roman" panose="02020603050405020304" pitchFamily="18" charset="0"/>
                <a:cs typeface="Times New Roman" panose="02020603050405020304" pitchFamily="18" charset="0"/>
              </a:rPr>
              <a:t>We've got the data in CSV format, consisting of 12 columns with 33045 rows. The columns are related to </a:t>
            </a:r>
            <a:r>
              <a:rPr lang="en-US" sz="2000" b="0" i="0" dirty="0">
                <a:solidFill>
                  <a:schemeClr val="tx1"/>
                </a:solidFill>
                <a:effectLst/>
                <a:latin typeface="Times New Roman" panose="02020603050405020304" pitchFamily="18" charset="0"/>
                <a:cs typeface="Times New Roman" panose="02020603050405020304" pitchFamily="18" charset="0"/>
              </a:rPr>
              <a:t>various aspects of the TMT steel production and distribution process, such as product specifications, quantities, rates, and values, which are crucial for analysis and decision-making.</a:t>
            </a:r>
          </a:p>
          <a:p>
            <a:pPr marL="571500" indent="-457200">
              <a:buFont typeface="+mj-lt"/>
              <a:buAutoNum type="arabicPeriod"/>
            </a:pPr>
            <a:endParaRPr lang="en-US" sz="2000" b="0" i="0" dirty="0">
              <a:solidFill>
                <a:schemeClr val="tx1"/>
              </a:solidFill>
              <a:effectLst/>
              <a:latin typeface="Times New Roman" panose="02020603050405020304" pitchFamily="18" charset="0"/>
              <a:cs typeface="Times New Roman" panose="02020603050405020304" pitchFamily="18" charset="0"/>
            </a:endParaRPr>
          </a:p>
          <a:p>
            <a:pPr marL="571500" indent="-457200">
              <a:buAutoNum type="arabicPeriod"/>
            </a:pPr>
            <a:r>
              <a:rPr lang="en-US" sz="2000" dirty="0">
                <a:solidFill>
                  <a:schemeClr val="tx1"/>
                </a:solidFill>
                <a:latin typeface="Times New Roman" panose="02020603050405020304" pitchFamily="18" charset="0"/>
                <a:cs typeface="Times New Roman" panose="02020603050405020304" pitchFamily="18" charset="0"/>
              </a:rPr>
              <a:t>The data will be applied for forecasting objectives, involving the training and validation of a predictive model through the utilization of machine learning techniques. This approach aims to facilitate accurate predictions and well-informed decisions.</a:t>
            </a:r>
          </a:p>
        </p:txBody>
      </p:sp>
      <p:pic>
        <p:nvPicPr>
          <p:cNvPr id="4" name="Picture 3">
            <a:extLst>
              <a:ext uri="{FF2B5EF4-FFF2-40B4-BE49-F238E27FC236}">
                <a16:creationId xmlns:a16="http://schemas.microsoft.com/office/drawing/2014/main" id="{E2120795-FFAD-4C35-99DF-482E427CE429}"/>
              </a:ext>
            </a:extLst>
          </p:cNvPr>
          <p:cNvPicPr>
            <a:picLocks noChangeAspect="1"/>
          </p:cNvPicPr>
          <p:nvPr/>
        </p:nvPicPr>
        <p:blipFill>
          <a:blip r:embed="rId4"/>
          <a:stretch>
            <a:fillRect/>
          </a:stretch>
        </p:blipFill>
        <p:spPr>
          <a:xfrm>
            <a:off x="8606978" y="2132994"/>
            <a:ext cx="2592012" cy="259201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5"/>
          <p:cNvSpPr txBox="1">
            <a:spLocks noGrp="1"/>
          </p:cNvSpPr>
          <p:nvPr>
            <p:ph type="title"/>
          </p:nvPr>
        </p:nvSpPr>
        <p:spPr>
          <a:xfrm>
            <a:off x="361357" y="205519"/>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Times New Roman" panose="02020603050405020304" pitchFamily="18" charset="0"/>
                <a:ea typeface="Times New Roman"/>
                <a:cs typeface="Times New Roman" panose="02020603050405020304" pitchFamily="18" charset="0"/>
                <a:sym typeface="Times New Roman"/>
              </a:rPr>
              <a:t>Data Dictionary </a:t>
            </a:r>
            <a:endParaRPr sz="2800" b="1" dirty="0">
              <a:latin typeface="Times New Roman" panose="02020603050405020304" pitchFamily="18" charset="0"/>
              <a:ea typeface="Times New Roman"/>
              <a:cs typeface="Times New Roman" panose="02020603050405020304" pitchFamily="18" charset="0"/>
              <a:sym typeface="Times New Roman"/>
            </a:endParaRPr>
          </a:p>
        </p:txBody>
      </p:sp>
      <p:pic>
        <p:nvPicPr>
          <p:cNvPr id="228" name="Google Shape;228;p15"/>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3" name="Picture 2">
            <a:extLst>
              <a:ext uri="{FF2B5EF4-FFF2-40B4-BE49-F238E27FC236}">
                <a16:creationId xmlns:a16="http://schemas.microsoft.com/office/drawing/2014/main" id="{DD3AB3EC-6928-4895-9EC7-D262D5CA2ABE}"/>
              </a:ext>
            </a:extLst>
          </p:cNvPr>
          <p:cNvPicPr>
            <a:picLocks noChangeAspect="1"/>
          </p:cNvPicPr>
          <p:nvPr/>
        </p:nvPicPr>
        <p:blipFill rotWithShape="1">
          <a:blip r:embed="rId4"/>
          <a:srcRect t="2460" b="1884"/>
          <a:stretch/>
        </p:blipFill>
        <p:spPr>
          <a:xfrm>
            <a:off x="2292284" y="1553066"/>
            <a:ext cx="7607431" cy="40912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g117b53b5ae0_10_104"/>
          <p:cNvSpPr txBox="1">
            <a:spLocks noGrp="1"/>
          </p:cNvSpPr>
          <p:nvPr>
            <p:ph type="title"/>
          </p:nvPr>
        </p:nvSpPr>
        <p:spPr>
          <a:xfrm>
            <a:off x="169420" y="206578"/>
            <a:ext cx="11049300" cy="535500"/>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2800" b="1" dirty="0">
                <a:latin typeface="Times New Roman" panose="02020603050405020304" pitchFamily="18" charset="0"/>
                <a:ea typeface="Times New Roman"/>
                <a:cs typeface="Times New Roman" panose="02020603050405020304" pitchFamily="18" charset="0"/>
                <a:sym typeface="Times New Roman"/>
              </a:rPr>
              <a:t>System</a:t>
            </a:r>
            <a:r>
              <a:rPr lang="en-US" sz="3200" b="1" dirty="0">
                <a:latin typeface="Times New Roman" panose="02020603050405020304" pitchFamily="18" charset="0"/>
                <a:ea typeface="Times New Roman"/>
                <a:cs typeface="Times New Roman" panose="02020603050405020304" pitchFamily="18" charset="0"/>
                <a:sym typeface="Times New Roman"/>
              </a:rPr>
              <a:t> </a:t>
            </a:r>
            <a:r>
              <a:rPr lang="en-US" sz="2800" b="1" dirty="0">
                <a:latin typeface="Times New Roman" panose="02020603050405020304" pitchFamily="18" charset="0"/>
                <a:cs typeface="Times New Roman" panose="02020603050405020304" pitchFamily="18" charset="0"/>
                <a:sym typeface="Times New Roman"/>
              </a:rPr>
              <a:t>Requirements</a:t>
            </a:r>
            <a:endParaRPr sz="2800" b="1" dirty="0">
              <a:latin typeface="Times New Roman" panose="02020603050405020304" pitchFamily="18" charset="0"/>
              <a:cs typeface="Times New Roman" panose="02020603050405020304" pitchFamily="18" charset="0"/>
              <a:sym typeface="Times New Roman"/>
            </a:endParaRPr>
          </a:p>
        </p:txBody>
      </p:sp>
      <p:pic>
        <p:nvPicPr>
          <p:cNvPr id="252" name="Google Shape;252;g117b53b5ae0_10_104"/>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4" name="TextBox 2">
            <a:extLst>
              <a:ext uri="{FF2B5EF4-FFF2-40B4-BE49-F238E27FC236}">
                <a16:creationId xmlns:a16="http://schemas.microsoft.com/office/drawing/2014/main" id="{D784D5CD-D986-4E35-8A73-7D917417C595}"/>
              </a:ext>
            </a:extLst>
          </p:cNvPr>
          <p:cNvSpPr txBox="1"/>
          <p:nvPr/>
        </p:nvSpPr>
        <p:spPr>
          <a:xfrm>
            <a:off x="725865" y="1095213"/>
            <a:ext cx="4675294" cy="255454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latin typeface="Times New Roman" panose="02020603050405020304" pitchFamily="18" charset="0"/>
                <a:cs typeface="Times New Roman" panose="02020603050405020304" pitchFamily="18" charset="0"/>
              </a:rPr>
              <a:t>General prerequisites</a:t>
            </a:r>
          </a:p>
          <a:p>
            <a:endParaRPr lang="en-US" sz="20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Numerical &amp; Categorical data.</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Installing required libraries in the system.</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For the fastest performance run it on GPU</a:t>
            </a:r>
          </a:p>
          <a:p>
            <a:endParaRPr lang="en-US" sz="2000" dirty="0">
              <a:latin typeface="Times New Roman"/>
            </a:endParaRPr>
          </a:p>
        </p:txBody>
      </p:sp>
      <p:sp>
        <p:nvSpPr>
          <p:cNvPr id="5" name="TextBox 3">
            <a:extLst>
              <a:ext uri="{FF2B5EF4-FFF2-40B4-BE49-F238E27FC236}">
                <a16:creationId xmlns:a16="http://schemas.microsoft.com/office/drawing/2014/main" id="{52F3A602-0B1F-4856-B50F-5EB38122994A}"/>
              </a:ext>
            </a:extLst>
          </p:cNvPr>
          <p:cNvSpPr txBox="1"/>
          <p:nvPr/>
        </p:nvSpPr>
        <p:spPr>
          <a:xfrm>
            <a:off x="725865" y="3652434"/>
            <a:ext cx="4920685" cy="255454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a:latin typeface="Times New Roman" panose="02020603050405020304" pitchFamily="18" charset="0"/>
                <a:cs typeface="Times New Roman" panose="02020603050405020304" pitchFamily="18" charset="0"/>
              </a:rPr>
              <a:t>System Requirements </a:t>
            </a: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Memory:  8GB</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Graphics Card: NVIDIA GeForce 940MX / AMD Radeon RX 480</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CPU: Intel Core i5</a:t>
            </a:r>
          </a:p>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OS: Windows 8.1</a:t>
            </a:r>
          </a:p>
          <a:p>
            <a:endParaRPr lang="en-US" sz="2000" dirty="0">
              <a:latin typeface="Times New Roman"/>
            </a:endParaRPr>
          </a:p>
        </p:txBody>
      </p:sp>
      <p:pic>
        <p:nvPicPr>
          <p:cNvPr id="3" name="Picture 2">
            <a:extLst>
              <a:ext uri="{FF2B5EF4-FFF2-40B4-BE49-F238E27FC236}">
                <a16:creationId xmlns:a16="http://schemas.microsoft.com/office/drawing/2014/main" id="{C5166286-A836-4F95-B82D-5FFE9EF88EB2}"/>
              </a:ext>
            </a:extLst>
          </p:cNvPr>
          <p:cNvPicPr>
            <a:picLocks noChangeAspect="1"/>
          </p:cNvPicPr>
          <p:nvPr/>
        </p:nvPicPr>
        <p:blipFill>
          <a:blip r:embed="rId4"/>
          <a:stretch>
            <a:fillRect/>
          </a:stretch>
        </p:blipFill>
        <p:spPr>
          <a:xfrm>
            <a:off x="8107428" y="2372485"/>
            <a:ext cx="2947046" cy="294704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txBox="1">
            <a:spLocks noGrp="1"/>
          </p:cNvSpPr>
          <p:nvPr>
            <p:ph type="title"/>
          </p:nvPr>
        </p:nvSpPr>
        <p:spPr>
          <a:xfrm>
            <a:off x="248194" y="175411"/>
            <a:ext cx="92472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Times New Roman" panose="02020603050405020304" pitchFamily="18" charset="0"/>
                <a:ea typeface="Times New Roman"/>
                <a:cs typeface="Times New Roman" panose="02020603050405020304" pitchFamily="18" charset="0"/>
                <a:sym typeface="Times New Roman"/>
              </a:rPr>
              <a:t>Exploratory Data Analysis [EDA]</a:t>
            </a:r>
            <a:endParaRPr sz="2800" dirty="0">
              <a:latin typeface="Times New Roman" panose="02020603050405020304" pitchFamily="18" charset="0"/>
              <a:ea typeface="Times New Roman"/>
              <a:cs typeface="Times New Roman" panose="02020603050405020304" pitchFamily="18" charset="0"/>
              <a:sym typeface="Times New Roman"/>
            </a:endParaRPr>
          </a:p>
        </p:txBody>
      </p:sp>
      <p:sp>
        <p:nvSpPr>
          <p:cNvPr id="264" name="Google Shape;264;p25"/>
          <p:cNvSpPr txBox="1">
            <a:spLocks noGrp="1"/>
          </p:cNvSpPr>
          <p:nvPr>
            <p:ph type="sldNum" idx="12"/>
          </p:nvPr>
        </p:nvSpPr>
        <p:spPr>
          <a:xfrm>
            <a:off x="11639552" y="6350000"/>
            <a:ext cx="390525" cy="288925"/>
          </a:xfrm>
          <a:prstGeom prst="rect">
            <a:avLst/>
          </a:prstGeom>
          <a:noFill/>
          <a:ln>
            <a:noFill/>
          </a:ln>
        </p:spPr>
        <p:txBody>
          <a:bodyPr spcFirstLastPara="1" wrap="square" lIns="91400" tIns="45675" rIns="91400" bIns="4567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265" name="Google Shape;265;p25"/>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66" name="Google Shape;266;p25"/>
          <p:cNvSpPr txBox="1"/>
          <p:nvPr/>
        </p:nvSpPr>
        <p:spPr>
          <a:xfrm>
            <a:off x="609600" y="1181100"/>
            <a:ext cx="1943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Times New Roman" panose="02020603050405020304" pitchFamily="18" charset="0"/>
              <a:ea typeface="Calibri"/>
              <a:cs typeface="Times New Roman" panose="02020603050405020304" pitchFamily="18" charset="0"/>
              <a:sym typeface="Calibri"/>
            </a:endParaRPr>
          </a:p>
          <a:p>
            <a:pPr marL="0" lvl="0" indent="0" algn="l" rtl="0">
              <a:spcBef>
                <a:spcPts val="0"/>
              </a:spcBef>
              <a:spcAft>
                <a:spcPts val="0"/>
              </a:spcAft>
              <a:buNone/>
            </a:pPr>
            <a:endParaRPr dirty="0">
              <a:latin typeface="Times New Roman" panose="02020603050405020304" pitchFamily="18" charset="0"/>
              <a:ea typeface="Calibri"/>
              <a:cs typeface="Times New Roman" panose="02020603050405020304" pitchFamily="18" charset="0"/>
              <a:sym typeface="Calibri"/>
            </a:endParaRPr>
          </a:p>
        </p:txBody>
      </p:sp>
      <p:sp>
        <p:nvSpPr>
          <p:cNvPr id="270" name="Google Shape;270;p25"/>
          <p:cNvSpPr txBox="1"/>
          <p:nvPr/>
        </p:nvSpPr>
        <p:spPr>
          <a:xfrm>
            <a:off x="191575" y="4750800"/>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Times New Roman" panose="02020603050405020304" pitchFamily="18" charset="0"/>
              <a:ea typeface="Calibri"/>
              <a:cs typeface="Times New Roman" panose="02020603050405020304" pitchFamily="18" charset="0"/>
              <a:sym typeface="Calibri"/>
            </a:endParaRPr>
          </a:p>
        </p:txBody>
      </p:sp>
      <p:sp>
        <p:nvSpPr>
          <p:cNvPr id="11" name="TextBox 10">
            <a:extLst>
              <a:ext uri="{FF2B5EF4-FFF2-40B4-BE49-F238E27FC236}">
                <a16:creationId xmlns:a16="http://schemas.microsoft.com/office/drawing/2014/main" id="{3C3048DE-B016-4043-9E0D-3B7F0F24D79F}"/>
              </a:ext>
            </a:extLst>
          </p:cNvPr>
          <p:cNvSpPr txBox="1"/>
          <p:nvPr/>
        </p:nvSpPr>
        <p:spPr>
          <a:xfrm>
            <a:off x="530257" y="1275695"/>
            <a:ext cx="6113282" cy="4708981"/>
          </a:xfrm>
          <a:prstGeom prst="rect">
            <a:avLst/>
          </a:prstGeom>
          <a:noFill/>
        </p:spPr>
        <p:txBody>
          <a:bodyPr wrap="square">
            <a:spAutoFit/>
          </a:bodyPr>
          <a:lstStyle/>
          <a:p>
            <a:pPr marL="457200" indent="-457200">
              <a:buAutoNum type="arabicPeriod"/>
            </a:pPr>
            <a:r>
              <a:rPr lang="en-US" sz="2000" dirty="0">
                <a:solidFill>
                  <a:schemeClr val="tx1"/>
                </a:solidFill>
                <a:latin typeface="Times New Roman" panose="02020603050405020304" pitchFamily="18" charset="0"/>
                <a:cs typeface="Times New Roman" panose="02020603050405020304" pitchFamily="18" charset="0"/>
              </a:rPr>
              <a:t>Exploratory Data Analysis (EDA) is a foundational technique for understanding data sets. By unveiling patterns and relationships, EDA sets the stage for further analysis. It encompasses visualization, stats, and data cleaning to transform raw data into insights. EDA is iterative, refining understanding as it progresses.</a:t>
            </a:r>
          </a:p>
          <a:p>
            <a:pPr marL="457200" indent="-457200">
              <a:buAutoNum type="arabicPeriod"/>
            </a:pPr>
            <a:endParaRPr lang="en-US" sz="20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US" sz="2000" dirty="0">
                <a:solidFill>
                  <a:schemeClr val="tx1"/>
                </a:solidFill>
                <a:latin typeface="Times New Roman" panose="02020603050405020304" pitchFamily="18" charset="0"/>
                <a:cs typeface="Times New Roman" panose="02020603050405020304" pitchFamily="18" charset="0"/>
              </a:rPr>
              <a:t>EDA employs visualization tools like histograms and scatter plots to reveal data distributions and outliers. Statistical analysis offers quantitative insights into central tendencies and variabilities. Data cleaning ensures accuracy by addressing inconsistencies and anomalies. As patterns emerge, EDA refines data exploration and guides subsequent analysis.</a:t>
            </a:r>
          </a:p>
        </p:txBody>
      </p:sp>
      <p:pic>
        <p:nvPicPr>
          <p:cNvPr id="4" name="Picture 3">
            <a:extLst>
              <a:ext uri="{FF2B5EF4-FFF2-40B4-BE49-F238E27FC236}">
                <a16:creationId xmlns:a16="http://schemas.microsoft.com/office/drawing/2014/main" id="{15EE2FEA-A427-4493-96DB-281D550CB4D0}"/>
              </a:ext>
            </a:extLst>
          </p:cNvPr>
          <p:cNvPicPr>
            <a:picLocks noChangeAspect="1"/>
          </p:cNvPicPr>
          <p:nvPr/>
        </p:nvPicPr>
        <p:blipFill>
          <a:blip r:embed="rId4"/>
          <a:stretch>
            <a:fillRect/>
          </a:stretch>
        </p:blipFill>
        <p:spPr>
          <a:xfrm>
            <a:off x="8096503" y="1982005"/>
            <a:ext cx="2968895" cy="29688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42CACE-B2CB-4125-96DF-04507894B6FF}"/>
              </a:ext>
            </a:extLst>
          </p:cNvPr>
          <p:cNvSpPr txBox="1"/>
          <p:nvPr/>
        </p:nvSpPr>
        <p:spPr>
          <a:xfrm>
            <a:off x="405352" y="1137606"/>
            <a:ext cx="10803118" cy="707886"/>
          </a:xfrm>
          <a:prstGeom prst="rect">
            <a:avLst/>
          </a:prstGeom>
          <a:noFill/>
        </p:spPr>
        <p:txBody>
          <a:bodyPr wrap="square">
            <a:spAutoFit/>
          </a:bodyPr>
          <a:lstStyle/>
          <a:p>
            <a:pPr marL="342900" indent="-342900">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During the EDA phase, we will engage in several processes. We will systematically address all four key business moments, accompanied by graphical illustrations.</a:t>
            </a:r>
          </a:p>
        </p:txBody>
      </p:sp>
      <p:pic>
        <p:nvPicPr>
          <p:cNvPr id="6" name="Picture 5">
            <a:extLst>
              <a:ext uri="{FF2B5EF4-FFF2-40B4-BE49-F238E27FC236}">
                <a16:creationId xmlns:a16="http://schemas.microsoft.com/office/drawing/2014/main" id="{52B4D370-74DB-4350-865C-38501B798816}"/>
              </a:ext>
            </a:extLst>
          </p:cNvPr>
          <p:cNvPicPr>
            <a:picLocks noChangeAspect="1"/>
          </p:cNvPicPr>
          <p:nvPr/>
        </p:nvPicPr>
        <p:blipFill>
          <a:blip r:embed="rId2"/>
          <a:stretch>
            <a:fillRect/>
          </a:stretch>
        </p:blipFill>
        <p:spPr>
          <a:xfrm>
            <a:off x="405352" y="2121030"/>
            <a:ext cx="5690648" cy="3799003"/>
          </a:xfrm>
          <a:prstGeom prst="rect">
            <a:avLst/>
          </a:prstGeom>
        </p:spPr>
      </p:pic>
      <p:pic>
        <p:nvPicPr>
          <p:cNvPr id="8" name="Picture 7">
            <a:extLst>
              <a:ext uri="{FF2B5EF4-FFF2-40B4-BE49-F238E27FC236}">
                <a16:creationId xmlns:a16="http://schemas.microsoft.com/office/drawing/2014/main" id="{CC894BD1-CED5-4922-AC8C-E8E93AD82E04}"/>
              </a:ext>
            </a:extLst>
          </p:cNvPr>
          <p:cNvPicPr>
            <a:picLocks noChangeAspect="1"/>
          </p:cNvPicPr>
          <p:nvPr/>
        </p:nvPicPr>
        <p:blipFill>
          <a:blip r:embed="rId3"/>
          <a:stretch>
            <a:fillRect/>
          </a:stretch>
        </p:blipFill>
        <p:spPr>
          <a:xfrm>
            <a:off x="6165130" y="2121031"/>
            <a:ext cx="5621518" cy="1659118"/>
          </a:xfrm>
          <a:prstGeom prst="rect">
            <a:avLst/>
          </a:prstGeom>
        </p:spPr>
      </p:pic>
      <p:pic>
        <p:nvPicPr>
          <p:cNvPr id="10" name="Picture 9">
            <a:extLst>
              <a:ext uri="{FF2B5EF4-FFF2-40B4-BE49-F238E27FC236}">
                <a16:creationId xmlns:a16="http://schemas.microsoft.com/office/drawing/2014/main" id="{50349DC8-52AA-4906-BE22-6A04D06B0117}"/>
              </a:ext>
            </a:extLst>
          </p:cNvPr>
          <p:cNvPicPr>
            <a:picLocks noChangeAspect="1"/>
          </p:cNvPicPr>
          <p:nvPr/>
        </p:nvPicPr>
        <p:blipFill>
          <a:blip r:embed="rId4"/>
          <a:stretch>
            <a:fillRect/>
          </a:stretch>
        </p:blipFill>
        <p:spPr>
          <a:xfrm>
            <a:off x="9162855" y="3780149"/>
            <a:ext cx="2262432" cy="2073896"/>
          </a:xfrm>
          <a:prstGeom prst="rect">
            <a:avLst/>
          </a:prstGeom>
        </p:spPr>
      </p:pic>
      <p:pic>
        <p:nvPicPr>
          <p:cNvPr id="11" name="Google Shape;252;g117b53b5ae0_10_104">
            <a:extLst>
              <a:ext uri="{FF2B5EF4-FFF2-40B4-BE49-F238E27FC236}">
                <a16:creationId xmlns:a16="http://schemas.microsoft.com/office/drawing/2014/main" id="{53F17608-6898-4724-9E34-CB09A1144650}"/>
              </a:ext>
            </a:extLst>
          </p:cNvPr>
          <p:cNvPicPr preferRelativeResize="0"/>
          <p:nvPr/>
        </p:nvPicPr>
        <p:blipFill rotWithShape="1">
          <a:blip r:embed="rId5">
            <a:alphaModFix/>
          </a:blip>
          <a:srcRect/>
          <a:stretch/>
        </p:blipFill>
        <p:spPr>
          <a:xfrm>
            <a:off x="9580951" y="5971862"/>
            <a:ext cx="2592012" cy="805375"/>
          </a:xfrm>
          <a:prstGeom prst="rect">
            <a:avLst/>
          </a:prstGeom>
          <a:noFill/>
          <a:ln>
            <a:noFill/>
          </a:ln>
        </p:spPr>
      </p:pic>
      <p:sp>
        <p:nvSpPr>
          <p:cNvPr id="13" name="TextBox 12">
            <a:extLst>
              <a:ext uri="{FF2B5EF4-FFF2-40B4-BE49-F238E27FC236}">
                <a16:creationId xmlns:a16="http://schemas.microsoft.com/office/drawing/2014/main" id="{C37BB1F5-0C72-4EEC-A3CC-65EA8CE38573}"/>
              </a:ext>
            </a:extLst>
          </p:cNvPr>
          <p:cNvSpPr txBox="1"/>
          <p:nvPr/>
        </p:nvSpPr>
        <p:spPr>
          <a:xfrm>
            <a:off x="405352" y="215007"/>
            <a:ext cx="6094428" cy="523220"/>
          </a:xfrm>
          <a:prstGeom prst="rect">
            <a:avLst/>
          </a:prstGeom>
          <a:noFill/>
        </p:spPr>
        <p:txBody>
          <a:bodyPr wrap="square">
            <a:spAutoFit/>
          </a:bodyPr>
          <a:lstStyle/>
          <a:p>
            <a:r>
              <a:rPr lang="en-US" sz="2800" b="1" dirty="0">
                <a:latin typeface="Times New Roman" panose="02020603050405020304" pitchFamily="18" charset="0"/>
                <a:ea typeface="Times New Roman"/>
                <a:cs typeface="Times New Roman" panose="02020603050405020304" pitchFamily="18" charset="0"/>
                <a:sym typeface="Times New Roman"/>
              </a:rPr>
              <a:t>Exploratory Data Analysis [EDA]</a:t>
            </a:r>
            <a:endParaRPr lang="en-IN" sz="2800"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CD9093C6-0903-4388-9128-429670B7091E}"/>
              </a:ext>
            </a:extLst>
          </p:cNvPr>
          <p:cNvPicPr>
            <a:picLocks noChangeAspect="1"/>
          </p:cNvPicPr>
          <p:nvPr/>
        </p:nvPicPr>
        <p:blipFill>
          <a:blip r:embed="rId6"/>
          <a:stretch>
            <a:fillRect/>
          </a:stretch>
        </p:blipFill>
        <p:spPr>
          <a:xfrm>
            <a:off x="6165130" y="4055687"/>
            <a:ext cx="2720576" cy="1383579"/>
          </a:xfrm>
          <a:prstGeom prst="rect">
            <a:avLst/>
          </a:prstGeom>
        </p:spPr>
      </p:pic>
    </p:spTree>
    <p:extLst>
      <p:ext uri="{BB962C8B-B14F-4D97-AF65-F5344CB8AC3E}">
        <p14:creationId xmlns:p14="http://schemas.microsoft.com/office/powerpoint/2010/main" val="2151298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228600" y="205513"/>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Times New Roman" panose="02020603050405020304" pitchFamily="18" charset="0"/>
                <a:ea typeface="Times New Roman"/>
                <a:cs typeface="Times New Roman" panose="02020603050405020304" pitchFamily="18" charset="0"/>
                <a:sym typeface="Times New Roman"/>
              </a:rPr>
              <a:t>Data Preprocessing</a:t>
            </a:r>
            <a:endParaRPr sz="2800" dirty="0">
              <a:latin typeface="Times New Roman" panose="02020603050405020304" pitchFamily="18" charset="0"/>
              <a:cs typeface="Times New Roman" panose="02020603050405020304" pitchFamily="18" charset="0"/>
            </a:endParaRPr>
          </a:p>
        </p:txBody>
      </p:sp>
      <p:pic>
        <p:nvPicPr>
          <p:cNvPr id="306" name="Google Shape;306;p30"/>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6" name="TextBox 5">
            <a:extLst>
              <a:ext uri="{FF2B5EF4-FFF2-40B4-BE49-F238E27FC236}">
                <a16:creationId xmlns:a16="http://schemas.microsoft.com/office/drawing/2014/main" id="{B4B147E4-D1E7-40FD-A377-984F17FB9293}"/>
              </a:ext>
            </a:extLst>
          </p:cNvPr>
          <p:cNvSpPr txBox="1"/>
          <p:nvPr/>
        </p:nvSpPr>
        <p:spPr>
          <a:xfrm>
            <a:off x="367645" y="1293904"/>
            <a:ext cx="8606673" cy="4401205"/>
          </a:xfrm>
          <a:prstGeom prst="rect">
            <a:avLst/>
          </a:prstGeom>
          <a:noFill/>
        </p:spPr>
        <p:txBody>
          <a:bodyPr wrap="square">
            <a:spAutoFit/>
          </a:bodyPr>
          <a:lstStyle/>
          <a:p>
            <a:pPr marL="457200" indent="-457200">
              <a:buAutoNum type="arabicPeriod"/>
            </a:pPr>
            <a:r>
              <a:rPr lang="en-US" sz="2000" dirty="0">
                <a:solidFill>
                  <a:schemeClr val="tx1"/>
                </a:solidFill>
                <a:latin typeface="Times New Roman" panose="02020603050405020304" pitchFamily="18" charset="0"/>
                <a:cs typeface="Times New Roman" panose="02020603050405020304" pitchFamily="18" charset="0"/>
              </a:rPr>
              <a:t>In the presence of missing values, the strategy entails applying pertinent techniques to handle them. Numerical values are addressed through Mean and Median Simple Imputer, while categorical data is treated using the Mode Imputer. Alongside, any duplicated entries are excluded from the dataset during the preprocessing phase.</a:t>
            </a:r>
          </a:p>
          <a:p>
            <a:pPr marL="457200" indent="-457200">
              <a:buFont typeface="+mj-lt"/>
              <a:buAutoNum type="arabicPeriod"/>
            </a:pPr>
            <a:endParaRPr lang="en-US" sz="20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US" sz="2000" dirty="0">
                <a:solidFill>
                  <a:schemeClr val="tx1"/>
                </a:solidFill>
                <a:latin typeface="Times New Roman" panose="02020603050405020304" pitchFamily="18" charset="0"/>
                <a:cs typeface="Times New Roman" panose="02020603050405020304" pitchFamily="18" charset="0"/>
              </a:rPr>
              <a:t>In our dataset, we found 66 duplicates, we used "</a:t>
            </a:r>
            <a:r>
              <a:rPr lang="en-US" sz="2000" dirty="0" err="1">
                <a:solidFill>
                  <a:schemeClr val="tx1"/>
                </a:solidFill>
                <a:latin typeface="Times New Roman" panose="02020603050405020304" pitchFamily="18" charset="0"/>
                <a:cs typeface="Times New Roman" panose="02020603050405020304" pitchFamily="18" charset="0"/>
              </a:rPr>
              <a:t>drop_duplicates</a:t>
            </a:r>
            <a:r>
              <a:rPr lang="en-US" sz="2000" dirty="0">
                <a:solidFill>
                  <a:schemeClr val="tx1"/>
                </a:solidFill>
                <a:latin typeface="Times New Roman" panose="02020603050405020304" pitchFamily="18" charset="0"/>
                <a:cs typeface="Times New Roman" panose="02020603050405020304" pitchFamily="18" charset="0"/>
              </a:rPr>
              <a:t>()" function to drop them.</a:t>
            </a:r>
          </a:p>
          <a:p>
            <a:pPr marL="457200" indent="-457200">
              <a:buFont typeface="+mj-lt"/>
              <a:buAutoNum type="arabicPeriod"/>
            </a:pPr>
            <a:endParaRPr lang="en-US" sz="20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US" sz="2000" dirty="0">
                <a:solidFill>
                  <a:schemeClr val="tx1"/>
                </a:solidFill>
                <a:latin typeface="Times New Roman" panose="02020603050405020304" pitchFamily="18" charset="0"/>
                <a:cs typeface="Times New Roman" panose="02020603050405020304" pitchFamily="18" charset="0"/>
              </a:rPr>
              <a:t>No missing values were found in our dataset.</a:t>
            </a:r>
          </a:p>
          <a:p>
            <a:pPr marL="457200" indent="-457200">
              <a:buFont typeface="+mj-lt"/>
              <a:buAutoNum type="arabicPeriod"/>
            </a:pPr>
            <a:endParaRPr lang="en-US" sz="2000"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US" sz="2000" dirty="0">
                <a:solidFill>
                  <a:schemeClr val="tx1"/>
                </a:solidFill>
                <a:latin typeface="Times New Roman" panose="02020603050405020304" pitchFamily="18" charset="0"/>
                <a:cs typeface="Times New Roman" panose="02020603050405020304" pitchFamily="18" charset="0"/>
              </a:rPr>
              <a:t>Next, the dataset undergoes outlier treatment when outliers are identified. The application of Winsorization with diverse capping methods further contributes to addressing these anomalies.</a:t>
            </a:r>
          </a:p>
        </p:txBody>
      </p:sp>
      <p:pic>
        <p:nvPicPr>
          <p:cNvPr id="4" name="Picture 3">
            <a:extLst>
              <a:ext uri="{FF2B5EF4-FFF2-40B4-BE49-F238E27FC236}">
                <a16:creationId xmlns:a16="http://schemas.microsoft.com/office/drawing/2014/main" id="{4746A190-A999-4D5F-9FA6-DE946831988A}"/>
              </a:ext>
            </a:extLst>
          </p:cNvPr>
          <p:cNvPicPr>
            <a:picLocks noChangeAspect="1"/>
          </p:cNvPicPr>
          <p:nvPr/>
        </p:nvPicPr>
        <p:blipFill>
          <a:blip r:embed="rId4"/>
          <a:stretch>
            <a:fillRect/>
          </a:stretch>
        </p:blipFill>
        <p:spPr>
          <a:xfrm>
            <a:off x="9580951" y="2476722"/>
            <a:ext cx="1904555" cy="19045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23c7840ddab_0_47"/>
          <p:cNvSpPr txBox="1">
            <a:spLocks noGrp="1"/>
          </p:cNvSpPr>
          <p:nvPr>
            <p:ph type="title"/>
          </p:nvPr>
        </p:nvSpPr>
        <p:spPr>
          <a:xfrm>
            <a:off x="228600" y="205543"/>
            <a:ext cx="10515600" cy="480041"/>
          </a:xfrm>
          <a:prstGeom prst="rect">
            <a:avLst/>
          </a:prstGeom>
        </p:spPr>
        <p:txBody>
          <a:bodyPr spcFirstLastPara="1" wrap="square" lIns="91400" tIns="45675" rIns="91400" bIns="45675" anchor="ctr" anchorCtr="0">
            <a:spAutoFit/>
          </a:bodyPr>
          <a:lstStyle/>
          <a:p>
            <a:pPr marL="0" lvl="0" indent="0" algn="l" rtl="0">
              <a:spcBef>
                <a:spcPts val="0"/>
              </a:spcBef>
              <a:spcAft>
                <a:spcPts val="0"/>
              </a:spcAft>
              <a:buNone/>
            </a:pPr>
            <a:r>
              <a:rPr lang="en-US" sz="2800" b="1" dirty="0">
                <a:latin typeface="Times New Roman" panose="02020603050405020304" pitchFamily="18" charset="0"/>
                <a:cs typeface="Times New Roman" panose="02020603050405020304" pitchFamily="18" charset="0"/>
              </a:rPr>
              <a:t>Result of Data Preprocessing</a:t>
            </a:r>
            <a:endParaRPr sz="2800" b="1" dirty="0">
              <a:latin typeface="Times New Roman" panose="02020603050405020304" pitchFamily="18" charset="0"/>
              <a:cs typeface="Times New Roman" panose="02020603050405020304" pitchFamily="18" charset="0"/>
            </a:endParaRPr>
          </a:p>
        </p:txBody>
      </p:sp>
      <p:sp>
        <p:nvSpPr>
          <p:cNvPr id="316" name="Google Shape;316;g23c7840ddab_0_47"/>
          <p:cNvSpPr txBox="1"/>
          <p:nvPr/>
        </p:nvSpPr>
        <p:spPr>
          <a:xfrm>
            <a:off x="383125" y="4003700"/>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Times New Roman" panose="02020603050405020304" pitchFamily="18" charset="0"/>
              <a:ea typeface="Calibri"/>
              <a:cs typeface="Times New Roman" panose="02020603050405020304" pitchFamily="18" charset="0"/>
              <a:sym typeface="Calibri"/>
            </a:endParaRPr>
          </a:p>
        </p:txBody>
      </p:sp>
      <p:sp>
        <p:nvSpPr>
          <p:cNvPr id="4" name="TextBox 3">
            <a:extLst>
              <a:ext uri="{FF2B5EF4-FFF2-40B4-BE49-F238E27FC236}">
                <a16:creationId xmlns:a16="http://schemas.microsoft.com/office/drawing/2014/main" id="{AAB21B18-9494-4F57-AD85-D5E3F32D0D24}"/>
              </a:ext>
            </a:extLst>
          </p:cNvPr>
          <p:cNvSpPr txBox="1"/>
          <p:nvPr/>
        </p:nvSpPr>
        <p:spPr>
          <a:xfrm>
            <a:off x="622235" y="986885"/>
            <a:ext cx="2890814"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Treating duplicates</a:t>
            </a:r>
            <a:endParaRPr lang="en-IN" sz="16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D449319-99E1-4803-A14A-69CC5DD8269E}"/>
              </a:ext>
            </a:extLst>
          </p:cNvPr>
          <p:cNvPicPr>
            <a:picLocks noChangeAspect="1"/>
          </p:cNvPicPr>
          <p:nvPr/>
        </p:nvPicPr>
        <p:blipFill>
          <a:blip r:embed="rId3"/>
          <a:stretch>
            <a:fillRect/>
          </a:stretch>
        </p:blipFill>
        <p:spPr>
          <a:xfrm>
            <a:off x="383125" y="1388577"/>
            <a:ext cx="3010161" cy="4740051"/>
          </a:xfrm>
          <a:prstGeom prst="rect">
            <a:avLst/>
          </a:prstGeom>
        </p:spPr>
      </p:pic>
      <p:pic>
        <p:nvPicPr>
          <p:cNvPr id="8" name="Picture 7">
            <a:extLst>
              <a:ext uri="{FF2B5EF4-FFF2-40B4-BE49-F238E27FC236}">
                <a16:creationId xmlns:a16="http://schemas.microsoft.com/office/drawing/2014/main" id="{218AF6F2-6FF6-4E76-91A9-9D8E98D63D07}"/>
              </a:ext>
            </a:extLst>
          </p:cNvPr>
          <p:cNvPicPr>
            <a:picLocks noChangeAspect="1"/>
          </p:cNvPicPr>
          <p:nvPr/>
        </p:nvPicPr>
        <p:blipFill>
          <a:blip r:embed="rId4"/>
          <a:stretch>
            <a:fillRect/>
          </a:stretch>
        </p:blipFill>
        <p:spPr>
          <a:xfrm>
            <a:off x="3531903" y="1325439"/>
            <a:ext cx="2903472" cy="2842506"/>
          </a:xfrm>
          <a:prstGeom prst="rect">
            <a:avLst/>
          </a:prstGeom>
        </p:spPr>
      </p:pic>
      <p:sp>
        <p:nvSpPr>
          <p:cNvPr id="13" name="TextBox 12">
            <a:extLst>
              <a:ext uri="{FF2B5EF4-FFF2-40B4-BE49-F238E27FC236}">
                <a16:creationId xmlns:a16="http://schemas.microsoft.com/office/drawing/2014/main" id="{38311B68-4515-4FD9-9430-5A7E73A10CF8}"/>
              </a:ext>
            </a:extLst>
          </p:cNvPr>
          <p:cNvSpPr txBox="1"/>
          <p:nvPr/>
        </p:nvSpPr>
        <p:spPr>
          <a:xfrm>
            <a:off x="3810066" y="998128"/>
            <a:ext cx="2890814"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Checking missing values</a:t>
            </a:r>
            <a:endParaRPr lang="en-IN" sz="1600"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E79E8F1-E685-40A2-947C-58DDE21CF0A7}"/>
              </a:ext>
            </a:extLst>
          </p:cNvPr>
          <p:cNvSpPr txBox="1"/>
          <p:nvPr/>
        </p:nvSpPr>
        <p:spPr>
          <a:xfrm>
            <a:off x="8060138" y="986885"/>
            <a:ext cx="2890814" cy="338554"/>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Outlier Treatment</a:t>
            </a:r>
          </a:p>
        </p:txBody>
      </p:sp>
      <p:pic>
        <p:nvPicPr>
          <p:cNvPr id="15" name="Picture 14">
            <a:extLst>
              <a:ext uri="{FF2B5EF4-FFF2-40B4-BE49-F238E27FC236}">
                <a16:creationId xmlns:a16="http://schemas.microsoft.com/office/drawing/2014/main" id="{F8BE464C-17C1-45E7-8FCB-18286CD250B1}"/>
              </a:ext>
            </a:extLst>
          </p:cNvPr>
          <p:cNvPicPr>
            <a:picLocks noChangeAspect="1"/>
          </p:cNvPicPr>
          <p:nvPr/>
        </p:nvPicPr>
        <p:blipFill>
          <a:blip r:embed="rId5"/>
          <a:stretch>
            <a:fillRect/>
          </a:stretch>
        </p:blipFill>
        <p:spPr>
          <a:xfrm>
            <a:off x="6700880" y="1336682"/>
            <a:ext cx="5318295" cy="45231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228600" y="205513"/>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Times New Roman" panose="02020603050405020304" pitchFamily="18" charset="0"/>
                <a:ea typeface="Times New Roman"/>
                <a:cs typeface="Times New Roman" panose="02020603050405020304" pitchFamily="18" charset="0"/>
                <a:sym typeface="Times New Roman"/>
              </a:rPr>
              <a:t>Data Visualization </a:t>
            </a:r>
            <a:endParaRPr sz="2800" dirty="0">
              <a:latin typeface="Times New Roman" panose="02020603050405020304" pitchFamily="18" charset="0"/>
              <a:cs typeface="Times New Roman" panose="02020603050405020304" pitchFamily="18" charset="0"/>
            </a:endParaRPr>
          </a:p>
        </p:txBody>
      </p:sp>
      <p:pic>
        <p:nvPicPr>
          <p:cNvPr id="324" name="Google Shape;324;p3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7" name="TextBox 6">
            <a:extLst>
              <a:ext uri="{FF2B5EF4-FFF2-40B4-BE49-F238E27FC236}">
                <a16:creationId xmlns:a16="http://schemas.microsoft.com/office/drawing/2014/main" id="{DD3F53DF-0524-4953-A039-7A4036B7CDF4}"/>
              </a:ext>
            </a:extLst>
          </p:cNvPr>
          <p:cNvSpPr txBox="1"/>
          <p:nvPr/>
        </p:nvSpPr>
        <p:spPr>
          <a:xfrm>
            <a:off x="514939" y="1269947"/>
            <a:ext cx="9942921" cy="3877985"/>
          </a:xfrm>
          <a:prstGeom prst="rect">
            <a:avLst/>
          </a:prstGeom>
          <a:noFill/>
        </p:spPr>
        <p:txBody>
          <a:bodyPr wrap="square">
            <a:spAutoFit/>
          </a:bodyPr>
          <a:lstStyle/>
          <a:p>
            <a:r>
              <a:rPr lang="en-US" sz="2400" dirty="0">
                <a:solidFill>
                  <a:schemeClr val="tx1"/>
                </a:solidFill>
                <a:latin typeface="Times New Roman" panose="02020603050405020304" pitchFamily="18" charset="0"/>
                <a:cs typeface="Times New Roman" panose="02020603050405020304" pitchFamily="18" charset="0"/>
              </a:rPr>
              <a:t>Graphical Representation</a:t>
            </a:r>
          </a:p>
          <a:p>
            <a:endParaRPr lang="en-US" sz="1400" b="1" dirty="0">
              <a:solidFill>
                <a:schemeClr val="tx1"/>
              </a:solidFill>
              <a:latin typeface="Times New Roman" panose="02020603050405020304" pitchFamily="18" charset="0"/>
              <a:cs typeface="Times New Roman" panose="02020603050405020304" pitchFamily="18" charset="0"/>
            </a:endParaRPr>
          </a:p>
          <a:p>
            <a:pPr marL="457200" indent="-457200">
              <a:buAutoNum type="arabicPeriod"/>
            </a:pPr>
            <a:r>
              <a:rPr lang="en-US" sz="2000" dirty="0">
                <a:solidFill>
                  <a:schemeClr val="tx1"/>
                </a:solidFill>
                <a:latin typeface="Times New Roman" panose="02020603050405020304" pitchFamily="18" charset="0"/>
                <a:cs typeface="Times New Roman" panose="02020603050405020304" pitchFamily="18" charset="0"/>
              </a:rPr>
              <a:t>Visualizing our dataset is one of the best ways to understand trend in our dataset, especially when we are dealing with large datasets.</a:t>
            </a:r>
          </a:p>
          <a:p>
            <a:pPr marL="457200" indent="-457200">
              <a:buAutoNum type="arabicPeriod"/>
            </a:pPr>
            <a:r>
              <a:rPr lang="en-US" sz="2000" dirty="0">
                <a:solidFill>
                  <a:schemeClr val="tx1"/>
                </a:solidFill>
                <a:latin typeface="Times New Roman" panose="02020603050405020304" pitchFamily="18" charset="0"/>
                <a:cs typeface="Times New Roman" panose="02020603050405020304" pitchFamily="18" charset="0"/>
              </a:rPr>
              <a:t>Matplotlib and Seaborn are popular python libraries that can be used to create our data visualizations easily.</a:t>
            </a:r>
          </a:p>
          <a:p>
            <a:pPr marL="457200" indent="-457200">
              <a:buAutoNum type="arabicPeriod"/>
            </a:pPr>
            <a:r>
              <a:rPr lang="en-US" sz="2000" dirty="0">
                <a:solidFill>
                  <a:schemeClr val="tx1"/>
                </a:solidFill>
                <a:latin typeface="Times New Roman" panose="02020603050405020304" pitchFamily="18" charset="0"/>
                <a:cs typeface="Times New Roman" panose="02020603050405020304" pitchFamily="18" charset="0"/>
              </a:rPr>
              <a:t>Visualizing our dataset helps us in understanding the trend, patterns and outliers within large dataset, it also helps in us to identify the correlations or the relationship between the independent variables.</a:t>
            </a:r>
          </a:p>
          <a:p>
            <a:pPr marL="457200" indent="-457200">
              <a:buAutoNum type="arabicPeriod"/>
            </a:pPr>
            <a:r>
              <a:rPr lang="en-US" sz="2000" dirty="0">
                <a:solidFill>
                  <a:schemeClr val="tx1"/>
                </a:solidFill>
                <a:latin typeface="Times New Roman" panose="02020603050405020304" pitchFamily="18" charset="0"/>
                <a:cs typeface="Times New Roman" panose="02020603050405020304" pitchFamily="18" charset="0"/>
              </a:rPr>
              <a:t>For Better visualizations, I have used </a:t>
            </a:r>
            <a:r>
              <a:rPr lang="en-US" sz="2000" dirty="0" err="1">
                <a:solidFill>
                  <a:schemeClr val="tx1"/>
                </a:solidFill>
                <a:latin typeface="Times New Roman" panose="02020603050405020304" pitchFamily="18" charset="0"/>
                <a:cs typeface="Times New Roman" panose="02020603050405020304" pitchFamily="18" charset="0"/>
              </a:rPr>
              <a:t>PowerBI</a:t>
            </a:r>
            <a:r>
              <a:rPr lang="en-US" sz="2000" dirty="0">
                <a:solidFill>
                  <a:schemeClr val="tx1"/>
                </a:solidFill>
                <a:latin typeface="Times New Roman" panose="02020603050405020304" pitchFamily="18" charset="0"/>
                <a:cs typeface="Times New Roman" panose="02020603050405020304" pitchFamily="18" charset="0"/>
              </a:rPr>
              <a:t>. Hence following are the representations, with some of the important insights</a:t>
            </a:r>
          </a:p>
          <a:p>
            <a:endParaRPr lang="en-US" sz="1400" dirty="0">
              <a:solidFill>
                <a:schemeClr val="tx1"/>
              </a:solidFill>
              <a:latin typeface="Times New Roman" panose="02020603050405020304" pitchFamily="18" charset="0"/>
              <a:cs typeface="Times New Roman" panose="02020603050405020304" pitchFamily="18" charset="0"/>
            </a:endParaRPr>
          </a:p>
          <a:p>
            <a:endParaRPr lang="en-US" sz="14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18E8-C1CB-4089-B6A3-F33E73B4EB56}"/>
              </a:ext>
            </a:extLst>
          </p:cNvPr>
          <p:cNvSpPr>
            <a:spLocks noGrp="1"/>
          </p:cNvSpPr>
          <p:nvPr>
            <p:ph type="title"/>
          </p:nvPr>
        </p:nvSpPr>
        <p:spPr>
          <a:xfrm>
            <a:off x="228600" y="205535"/>
            <a:ext cx="10515600" cy="480041"/>
          </a:xfrm>
        </p:spPr>
        <p:txBody>
          <a:bodyPr/>
          <a:lstStyle/>
          <a:p>
            <a:r>
              <a:rPr lang="en-US" sz="2800" b="1" dirty="0">
                <a:latin typeface="Times New Roman" panose="02020603050405020304" pitchFamily="18" charset="0"/>
                <a:cs typeface="Times New Roman" panose="02020603050405020304" pitchFamily="18" charset="0"/>
              </a:rPr>
              <a:t>Data Visualization</a:t>
            </a:r>
            <a:endParaRPr lang="en-IN" sz="2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9612232-B9CC-4439-8B44-7D6A572DCC9A}"/>
              </a:ext>
            </a:extLst>
          </p:cNvPr>
          <p:cNvPicPr>
            <a:picLocks noChangeAspect="1"/>
          </p:cNvPicPr>
          <p:nvPr/>
        </p:nvPicPr>
        <p:blipFill rotWithShape="1">
          <a:blip r:embed="rId2"/>
          <a:srcRect l="8583" t="18556" r="16031" b="12166"/>
          <a:stretch/>
        </p:blipFill>
        <p:spPr>
          <a:xfrm>
            <a:off x="433634" y="867266"/>
            <a:ext cx="11340444" cy="5201116"/>
          </a:xfrm>
          <a:prstGeom prst="rect">
            <a:avLst/>
          </a:prstGeom>
        </p:spPr>
      </p:pic>
      <p:pic>
        <p:nvPicPr>
          <p:cNvPr id="5" name="Google Shape;324;p32">
            <a:extLst>
              <a:ext uri="{FF2B5EF4-FFF2-40B4-BE49-F238E27FC236}">
                <a16:creationId xmlns:a16="http://schemas.microsoft.com/office/drawing/2014/main" id="{E0638D74-2C50-4154-BF5D-BA136A88DA04}"/>
              </a:ext>
            </a:extLst>
          </p:cNvPr>
          <p:cNvPicPr preferRelativeResize="0"/>
          <p:nvPr/>
        </p:nvPicPr>
        <p:blipFill rotWithShape="1">
          <a:blip r:embed="rId3">
            <a:alphaModFix/>
          </a:blip>
          <a:srcRect/>
          <a:stretch/>
        </p:blipFill>
        <p:spPr>
          <a:xfrm>
            <a:off x="9580951" y="6068382"/>
            <a:ext cx="2592012" cy="805375"/>
          </a:xfrm>
          <a:prstGeom prst="rect">
            <a:avLst/>
          </a:prstGeom>
          <a:noFill/>
          <a:ln>
            <a:noFill/>
          </a:ln>
        </p:spPr>
      </p:pic>
    </p:spTree>
    <p:extLst>
      <p:ext uri="{BB962C8B-B14F-4D97-AF65-F5344CB8AC3E}">
        <p14:creationId xmlns:p14="http://schemas.microsoft.com/office/powerpoint/2010/main" val="400385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4231F-8395-4D6E-8468-37F5163CC017}"/>
              </a:ext>
            </a:extLst>
          </p:cNvPr>
          <p:cNvSpPr>
            <a:spLocks noGrp="1"/>
          </p:cNvSpPr>
          <p:nvPr>
            <p:ph type="title"/>
          </p:nvPr>
        </p:nvSpPr>
        <p:spPr>
          <a:xfrm>
            <a:off x="228600" y="205535"/>
            <a:ext cx="10515600" cy="480041"/>
          </a:xfrm>
        </p:spPr>
        <p:txBody>
          <a:bodyPr/>
          <a:lstStyle/>
          <a:p>
            <a:r>
              <a:rPr lang="en-US" sz="2800" b="1" dirty="0">
                <a:latin typeface="Times New Roman" panose="02020603050405020304" pitchFamily="18" charset="0"/>
                <a:cs typeface="Times New Roman" panose="02020603050405020304" pitchFamily="18" charset="0"/>
              </a:rPr>
              <a:t>Data Visualization</a:t>
            </a:r>
            <a:endParaRPr lang="en-IN"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C33758C-805E-4BBF-964E-B1A639573B5F}"/>
              </a:ext>
            </a:extLst>
          </p:cNvPr>
          <p:cNvPicPr>
            <a:picLocks noChangeAspect="1"/>
          </p:cNvPicPr>
          <p:nvPr/>
        </p:nvPicPr>
        <p:blipFill rotWithShape="1">
          <a:blip r:embed="rId2"/>
          <a:srcRect l="2785" t="18694" r="20206" b="11478"/>
          <a:stretch/>
        </p:blipFill>
        <p:spPr>
          <a:xfrm>
            <a:off x="443060" y="876693"/>
            <a:ext cx="11349872" cy="5213024"/>
          </a:xfrm>
          <a:prstGeom prst="rect">
            <a:avLst/>
          </a:prstGeom>
        </p:spPr>
      </p:pic>
      <p:pic>
        <p:nvPicPr>
          <p:cNvPr id="5" name="Google Shape;324;p32">
            <a:extLst>
              <a:ext uri="{FF2B5EF4-FFF2-40B4-BE49-F238E27FC236}">
                <a16:creationId xmlns:a16="http://schemas.microsoft.com/office/drawing/2014/main" id="{A1F662E5-E8F1-4549-9F7C-0212F8D9FAE7}"/>
              </a:ext>
            </a:extLst>
          </p:cNvPr>
          <p:cNvPicPr preferRelativeResize="0"/>
          <p:nvPr/>
        </p:nvPicPr>
        <p:blipFill rotWithShape="1">
          <a:blip r:embed="rId3">
            <a:alphaModFix/>
          </a:blip>
          <a:srcRect/>
          <a:stretch/>
        </p:blipFill>
        <p:spPr>
          <a:xfrm>
            <a:off x="9580951" y="6068382"/>
            <a:ext cx="2592012" cy="805375"/>
          </a:xfrm>
          <a:prstGeom prst="rect">
            <a:avLst/>
          </a:prstGeom>
          <a:noFill/>
          <a:ln>
            <a:noFill/>
          </a:ln>
        </p:spPr>
      </p:pic>
    </p:spTree>
    <p:extLst>
      <p:ext uri="{BB962C8B-B14F-4D97-AF65-F5344CB8AC3E}">
        <p14:creationId xmlns:p14="http://schemas.microsoft.com/office/powerpoint/2010/main" val="1897370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4"/>
          <p:cNvSpPr txBox="1">
            <a:spLocks noGrp="1"/>
          </p:cNvSpPr>
          <p:nvPr>
            <p:ph type="title"/>
          </p:nvPr>
        </p:nvSpPr>
        <p:spPr>
          <a:xfrm>
            <a:off x="242944" y="219929"/>
            <a:ext cx="10515600" cy="480041"/>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Times New Roman" panose="02020603050405020304" pitchFamily="18" charset="0"/>
                <a:ea typeface="Times New Roman"/>
                <a:cs typeface="Times New Roman" panose="02020603050405020304" pitchFamily="18" charset="0"/>
                <a:sym typeface="Times New Roman"/>
              </a:rPr>
              <a:t>Project Leadership</a:t>
            </a:r>
            <a:endParaRPr sz="2800" b="1" dirty="0">
              <a:latin typeface="Times New Roman" panose="02020603050405020304" pitchFamily="18" charset="0"/>
              <a:ea typeface="Times New Roman"/>
              <a:cs typeface="Times New Roman" panose="02020603050405020304" pitchFamily="18" charset="0"/>
              <a:sym typeface="Times New Roman"/>
            </a:endParaRPr>
          </a:p>
        </p:txBody>
      </p:sp>
      <p:sp>
        <p:nvSpPr>
          <p:cNvPr id="115" name="Google Shape;115;p4"/>
          <p:cNvSpPr txBox="1"/>
          <p:nvPr/>
        </p:nvSpPr>
        <p:spPr>
          <a:xfrm>
            <a:off x="242944" y="860611"/>
            <a:ext cx="3537600"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a:solidFill>
                <a:srgbClr val="000000"/>
              </a:solidFill>
              <a:latin typeface="Times New Roman"/>
              <a:ea typeface="Times New Roman"/>
              <a:cs typeface="Times New Roman"/>
              <a:sym typeface="Times New Roman"/>
            </a:endParaRPr>
          </a:p>
        </p:txBody>
      </p:sp>
      <p:pic>
        <p:nvPicPr>
          <p:cNvPr id="116" name="Google Shape;116;p4"/>
          <p:cNvPicPr preferRelativeResize="0"/>
          <p:nvPr/>
        </p:nvPicPr>
        <p:blipFill rotWithShape="1">
          <a:blip r:embed="rId3">
            <a:alphaModFix/>
          </a:blip>
          <a:srcRect/>
          <a:stretch/>
        </p:blipFill>
        <p:spPr>
          <a:xfrm>
            <a:off x="9915533" y="6151968"/>
            <a:ext cx="2276467" cy="706033"/>
          </a:xfrm>
          <a:prstGeom prst="rect">
            <a:avLst/>
          </a:prstGeom>
          <a:noFill/>
          <a:ln>
            <a:noFill/>
          </a:ln>
        </p:spPr>
      </p:pic>
      <p:pic>
        <p:nvPicPr>
          <p:cNvPr id="117" name="Google Shape;117;p4"/>
          <p:cNvPicPr preferRelativeResize="0"/>
          <p:nvPr/>
        </p:nvPicPr>
        <p:blipFill rotWithShape="1">
          <a:blip r:embed="rId4">
            <a:alphaModFix/>
          </a:blip>
          <a:srcRect/>
          <a:stretch/>
        </p:blipFill>
        <p:spPr>
          <a:xfrm>
            <a:off x="500400" y="1329459"/>
            <a:ext cx="1372825" cy="1353769"/>
          </a:xfrm>
          <a:prstGeom prst="ellipse">
            <a:avLst/>
          </a:prstGeom>
          <a:noFill/>
          <a:ln w="63500" cap="rnd" cmpd="sng">
            <a:solidFill>
              <a:srgbClr val="333333"/>
            </a:solidFill>
            <a:prstDash val="solid"/>
            <a:round/>
            <a:headEnd type="none" w="sm" len="sm"/>
            <a:tailEnd type="none" w="sm" len="sm"/>
          </a:ln>
          <a:effectLst>
            <a:outerShdw blurRad="381000" dist="292100" dir="5400000" sx="-80000" sy="-18000" rotWithShape="0">
              <a:srgbClr val="000000">
                <a:alpha val="21176"/>
              </a:srgbClr>
            </a:outerShdw>
          </a:effectLst>
        </p:spPr>
      </p:pic>
      <p:sp>
        <p:nvSpPr>
          <p:cNvPr id="118" name="Google Shape;118;p4"/>
          <p:cNvSpPr/>
          <p:nvPr/>
        </p:nvSpPr>
        <p:spPr>
          <a:xfrm>
            <a:off x="2035714" y="1463041"/>
            <a:ext cx="4012389" cy="1107056"/>
          </a:xfrm>
          <a:prstGeom prst="roundRect">
            <a:avLst>
              <a:gd name="adj" fmla="val 16667"/>
            </a:avLst>
          </a:prstGeom>
          <a:solidFill>
            <a:srgbClr val="FFFFFF"/>
          </a:solidFill>
          <a:ln w="12700" cap="flat" cmpd="sng">
            <a:solidFill>
              <a:srgbClr val="4472C4"/>
            </a:solidFill>
            <a:prstDash val="solid"/>
            <a:miter lim="800000"/>
            <a:headEnd type="none" w="sm" len="sm"/>
            <a:tailEnd type="none" w="sm" len="sm"/>
          </a:ln>
        </p:spPr>
        <p:txBody>
          <a:bodyPr spcFirstLastPara="1" wrap="square" lIns="121875" tIns="60925" rIns="121875" bIns="60925" anchor="ctr" anchorCtr="0">
            <a:noAutofit/>
          </a:bodyPr>
          <a:lstStyle/>
          <a:p>
            <a:pPr marL="0" marR="0" lvl="0" indent="0" algn="l" rtl="0">
              <a:lnSpc>
                <a:spcPct val="100000"/>
              </a:lnSpc>
              <a:spcBef>
                <a:spcPts val="0"/>
              </a:spcBef>
              <a:spcAft>
                <a:spcPts val="0"/>
              </a:spcAft>
              <a:buNone/>
            </a:pPr>
            <a:r>
              <a:rPr lang="en-US" sz="2000" b="0" i="0" u="none" strike="noStrike" cap="none" dirty="0" err="1">
                <a:solidFill>
                  <a:srgbClr val="000000"/>
                </a:solidFill>
                <a:latin typeface="Times New Roman"/>
                <a:ea typeface="Times New Roman"/>
                <a:cs typeface="Times New Roman"/>
                <a:sym typeface="Times New Roman"/>
              </a:rPr>
              <a:t>Sharat</a:t>
            </a:r>
            <a:r>
              <a:rPr lang="en-US" sz="2000" b="0" i="0" u="none" strike="noStrike" cap="none" dirty="0">
                <a:solidFill>
                  <a:srgbClr val="000000"/>
                </a:solidFill>
                <a:latin typeface="Times New Roman"/>
                <a:ea typeface="Times New Roman"/>
                <a:cs typeface="Times New Roman"/>
                <a:sym typeface="Times New Roman"/>
              </a:rPr>
              <a:t> Manikonda</a:t>
            </a:r>
            <a:endParaRPr sz="2000" b="0"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900" b="0" i="0" u="none" strike="noStrike" cap="none" dirty="0">
                <a:solidFill>
                  <a:srgbClr val="000000"/>
                </a:solidFill>
                <a:latin typeface="Times New Roman"/>
                <a:ea typeface="Times New Roman"/>
                <a:cs typeface="Times New Roman"/>
                <a:sym typeface="Times New Roman"/>
              </a:rPr>
              <a:t>Director at </a:t>
            </a:r>
            <a:r>
              <a:rPr lang="en-US" sz="1900" b="0" i="0" u="none" strike="noStrike" cap="none" dirty="0" err="1">
                <a:solidFill>
                  <a:srgbClr val="000000"/>
                </a:solidFill>
                <a:latin typeface="Times New Roman"/>
                <a:ea typeface="Times New Roman"/>
                <a:cs typeface="Times New Roman"/>
                <a:sym typeface="Times New Roman"/>
              </a:rPr>
              <a:t>Innodatatics</a:t>
            </a:r>
            <a:r>
              <a:rPr lang="en-US" sz="1900" b="0" i="0" u="none" strike="noStrike" cap="none" dirty="0">
                <a:solidFill>
                  <a:srgbClr val="000000"/>
                </a:solidFill>
                <a:latin typeface="Times New Roman"/>
                <a:ea typeface="Times New Roman"/>
                <a:cs typeface="Times New Roman"/>
                <a:sym typeface="Times New Roman"/>
              </a:rPr>
              <a:t> and Sponsor</a:t>
            </a:r>
            <a:endParaRPr sz="1900" b="1" i="0" u="none" strike="noStrike" cap="none" dirty="0">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400" b="1" i="0" u="sng" strike="noStrike" cap="none" dirty="0">
                <a:solidFill>
                  <a:srgbClr val="2E75B5"/>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linkedin.com/in/</a:t>
            </a:r>
            <a:r>
              <a:rPr lang="en-US" sz="1400" b="1" i="0" u="sng" strike="noStrike" cap="none" dirty="0" err="1">
                <a:solidFill>
                  <a:srgbClr val="2E75B5"/>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sharat-chandra</a:t>
            </a:r>
            <a:endParaRPr sz="1400" b="1" i="0" u="none" strike="noStrike" cap="none" dirty="0">
              <a:solidFill>
                <a:srgbClr val="2E75B5"/>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9146E-899E-426A-92FE-ACBFD746729E}"/>
              </a:ext>
            </a:extLst>
          </p:cNvPr>
          <p:cNvSpPr>
            <a:spLocks noGrp="1"/>
          </p:cNvSpPr>
          <p:nvPr>
            <p:ph type="title"/>
          </p:nvPr>
        </p:nvSpPr>
        <p:spPr>
          <a:xfrm>
            <a:off x="228600" y="205535"/>
            <a:ext cx="10515600" cy="480041"/>
          </a:xfrm>
        </p:spPr>
        <p:txBody>
          <a:bodyPr/>
          <a:lstStyle/>
          <a:p>
            <a:r>
              <a:rPr lang="en-US" sz="2800" b="1" dirty="0">
                <a:latin typeface="Times New Roman" panose="02020603050405020304" pitchFamily="18" charset="0"/>
                <a:cs typeface="Times New Roman" panose="02020603050405020304" pitchFamily="18" charset="0"/>
              </a:rPr>
              <a:t>Data Visualization</a:t>
            </a:r>
            <a:endParaRPr lang="en-IN"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677A63B-821A-4E86-AB55-F961D77CA35C}"/>
              </a:ext>
            </a:extLst>
          </p:cNvPr>
          <p:cNvPicPr>
            <a:picLocks noChangeAspect="1"/>
          </p:cNvPicPr>
          <p:nvPr/>
        </p:nvPicPr>
        <p:blipFill rotWithShape="1">
          <a:blip r:embed="rId2"/>
          <a:srcRect l="7500" t="18420" r="20980" b="11615"/>
          <a:stretch/>
        </p:blipFill>
        <p:spPr>
          <a:xfrm>
            <a:off x="433633" y="848412"/>
            <a:ext cx="11321592" cy="5219970"/>
          </a:xfrm>
          <a:prstGeom prst="rect">
            <a:avLst/>
          </a:prstGeom>
        </p:spPr>
      </p:pic>
      <p:pic>
        <p:nvPicPr>
          <p:cNvPr id="5" name="Google Shape;324;p32">
            <a:extLst>
              <a:ext uri="{FF2B5EF4-FFF2-40B4-BE49-F238E27FC236}">
                <a16:creationId xmlns:a16="http://schemas.microsoft.com/office/drawing/2014/main" id="{0D9E5A5A-EF52-4079-9246-13F9843F23B5}"/>
              </a:ext>
            </a:extLst>
          </p:cNvPr>
          <p:cNvPicPr preferRelativeResize="0"/>
          <p:nvPr/>
        </p:nvPicPr>
        <p:blipFill rotWithShape="1">
          <a:blip r:embed="rId3">
            <a:alphaModFix/>
          </a:blip>
          <a:srcRect/>
          <a:stretch/>
        </p:blipFill>
        <p:spPr>
          <a:xfrm>
            <a:off x="9580951" y="6068382"/>
            <a:ext cx="2592012" cy="805375"/>
          </a:xfrm>
          <a:prstGeom prst="rect">
            <a:avLst/>
          </a:prstGeom>
          <a:noFill/>
          <a:ln>
            <a:noFill/>
          </a:ln>
        </p:spPr>
      </p:pic>
    </p:spTree>
    <p:extLst>
      <p:ext uri="{BB962C8B-B14F-4D97-AF65-F5344CB8AC3E}">
        <p14:creationId xmlns:p14="http://schemas.microsoft.com/office/powerpoint/2010/main" val="33086900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2"/>
          <p:cNvSpPr txBox="1">
            <a:spLocks noGrp="1"/>
          </p:cNvSpPr>
          <p:nvPr>
            <p:ph type="title"/>
          </p:nvPr>
        </p:nvSpPr>
        <p:spPr>
          <a:xfrm>
            <a:off x="228600" y="205513"/>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Times New Roman" panose="02020603050405020304" pitchFamily="18" charset="0"/>
                <a:ea typeface="Times New Roman"/>
                <a:cs typeface="Times New Roman" panose="02020603050405020304" pitchFamily="18" charset="0"/>
                <a:sym typeface="Times New Roman"/>
              </a:rPr>
              <a:t>Model Building </a:t>
            </a:r>
            <a:endParaRPr sz="2800" dirty="0">
              <a:latin typeface="Times New Roman" panose="02020603050405020304" pitchFamily="18" charset="0"/>
              <a:cs typeface="Times New Roman" panose="02020603050405020304" pitchFamily="18" charset="0"/>
            </a:endParaRPr>
          </a:p>
        </p:txBody>
      </p:sp>
      <p:pic>
        <p:nvPicPr>
          <p:cNvPr id="373" name="Google Shape;373;p5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378" name="Google Shape;378;p52"/>
          <p:cNvSpPr txBox="1"/>
          <p:nvPr/>
        </p:nvSpPr>
        <p:spPr>
          <a:xfrm>
            <a:off x="804575" y="5727775"/>
            <a:ext cx="1103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Times New Roman" panose="02020603050405020304" pitchFamily="18" charset="0"/>
              <a:ea typeface="Calibri"/>
              <a:cs typeface="Times New Roman" panose="02020603050405020304" pitchFamily="18" charset="0"/>
              <a:sym typeface="Calibri"/>
            </a:endParaRPr>
          </a:p>
        </p:txBody>
      </p:sp>
      <p:sp>
        <p:nvSpPr>
          <p:cNvPr id="2" name="TextBox 1">
            <a:extLst>
              <a:ext uri="{FF2B5EF4-FFF2-40B4-BE49-F238E27FC236}">
                <a16:creationId xmlns:a16="http://schemas.microsoft.com/office/drawing/2014/main" id="{BD5F099B-109E-4BF9-9F26-C5362F07FBEC}"/>
              </a:ext>
            </a:extLst>
          </p:cNvPr>
          <p:cNvSpPr txBox="1"/>
          <p:nvPr/>
        </p:nvSpPr>
        <p:spPr>
          <a:xfrm>
            <a:off x="363975" y="1244338"/>
            <a:ext cx="3849806" cy="421653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Model Based Approach</a:t>
            </a:r>
          </a:p>
          <a:p>
            <a:endParaRPr lang="en-US" sz="2400" dirty="0">
              <a:latin typeface="Times New Roman" panose="02020603050405020304" pitchFamily="18" charset="0"/>
              <a:cs typeface="Times New Roman" panose="02020603050405020304" pitchFamily="18" charset="0"/>
            </a:endParaRPr>
          </a:p>
          <a:p>
            <a:r>
              <a:rPr lang="en-US" sz="2000" b="0" i="0" dirty="0">
                <a:solidFill>
                  <a:schemeClr val="tx1"/>
                </a:solidFill>
                <a:effectLst/>
                <a:latin typeface="Times New Roman" panose="02020603050405020304" pitchFamily="18" charset="0"/>
                <a:cs typeface="Times New Roman" panose="02020603050405020304" pitchFamily="18" charset="0"/>
              </a:rPr>
              <a:t>A model-based forecasting approach involves using mathematical, statistical, or machine learning models to predict future values based on historical data patterns. These models capture relationships, trends, and patterns within the data and then extrapolate this information to make predictions about what might happen in the future.</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B691EDE-34FB-4691-BB7B-A8A9374A7AE9}"/>
              </a:ext>
            </a:extLst>
          </p:cNvPr>
          <p:cNvPicPr>
            <a:picLocks noChangeAspect="1"/>
          </p:cNvPicPr>
          <p:nvPr/>
        </p:nvPicPr>
        <p:blipFill>
          <a:blip r:embed="rId4"/>
          <a:stretch>
            <a:fillRect/>
          </a:stretch>
        </p:blipFill>
        <p:spPr>
          <a:xfrm>
            <a:off x="4213781" y="1244338"/>
            <a:ext cx="7624794" cy="448343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E7043-3C90-489B-BA32-A84A16D12DB1}"/>
              </a:ext>
            </a:extLst>
          </p:cNvPr>
          <p:cNvSpPr>
            <a:spLocks noGrp="1"/>
          </p:cNvSpPr>
          <p:nvPr>
            <p:ph type="title"/>
          </p:nvPr>
        </p:nvSpPr>
        <p:spPr>
          <a:xfrm>
            <a:off x="228600" y="205535"/>
            <a:ext cx="10515600" cy="480041"/>
          </a:xfrm>
        </p:spPr>
        <p:txBody>
          <a:bodyPr/>
          <a:lstStyle/>
          <a:p>
            <a:r>
              <a:rPr lang="en-US" sz="2800" b="1" dirty="0">
                <a:latin typeface="Times New Roman" panose="02020603050405020304" pitchFamily="18" charset="0"/>
                <a:ea typeface="Times New Roman"/>
                <a:cs typeface="Times New Roman" panose="02020603050405020304" pitchFamily="18" charset="0"/>
                <a:sym typeface="Times New Roman"/>
              </a:rPr>
              <a:t>Model Building </a:t>
            </a:r>
            <a:endParaRPr lang="en-IN" sz="28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9B35B1E-C224-4BAB-9F79-7DA7629D4DC7}"/>
              </a:ext>
            </a:extLst>
          </p:cNvPr>
          <p:cNvPicPr>
            <a:picLocks noChangeAspect="1"/>
          </p:cNvPicPr>
          <p:nvPr/>
        </p:nvPicPr>
        <p:blipFill>
          <a:blip r:embed="rId2"/>
          <a:stretch>
            <a:fillRect/>
          </a:stretch>
        </p:blipFill>
        <p:spPr>
          <a:xfrm>
            <a:off x="228600" y="1727701"/>
            <a:ext cx="5917676" cy="3402597"/>
          </a:xfrm>
          <a:prstGeom prst="rect">
            <a:avLst/>
          </a:prstGeom>
        </p:spPr>
      </p:pic>
      <p:pic>
        <p:nvPicPr>
          <p:cNvPr id="6" name="Picture 5">
            <a:extLst>
              <a:ext uri="{FF2B5EF4-FFF2-40B4-BE49-F238E27FC236}">
                <a16:creationId xmlns:a16="http://schemas.microsoft.com/office/drawing/2014/main" id="{48270800-2436-4BBA-ABE1-ECC63AE37B1B}"/>
              </a:ext>
            </a:extLst>
          </p:cNvPr>
          <p:cNvPicPr>
            <a:picLocks noChangeAspect="1"/>
          </p:cNvPicPr>
          <p:nvPr/>
        </p:nvPicPr>
        <p:blipFill>
          <a:blip r:embed="rId3"/>
          <a:stretch>
            <a:fillRect/>
          </a:stretch>
        </p:blipFill>
        <p:spPr>
          <a:xfrm>
            <a:off x="6410226" y="1727701"/>
            <a:ext cx="5553173" cy="3402597"/>
          </a:xfrm>
          <a:prstGeom prst="rect">
            <a:avLst/>
          </a:prstGeom>
        </p:spPr>
      </p:pic>
      <p:pic>
        <p:nvPicPr>
          <p:cNvPr id="7" name="Google Shape;373;p52">
            <a:extLst>
              <a:ext uri="{FF2B5EF4-FFF2-40B4-BE49-F238E27FC236}">
                <a16:creationId xmlns:a16="http://schemas.microsoft.com/office/drawing/2014/main" id="{62C41B99-090D-4607-AC22-8D26735109D8}"/>
              </a:ext>
            </a:extLst>
          </p:cNvPr>
          <p:cNvPicPr preferRelativeResize="0"/>
          <p:nvPr/>
        </p:nvPicPr>
        <p:blipFill rotWithShape="1">
          <a:blip r:embed="rId4">
            <a:alphaModFix/>
          </a:blip>
          <a:srcRect/>
          <a:stretch/>
        </p:blipFill>
        <p:spPr>
          <a:xfrm>
            <a:off x="9580951" y="6040102"/>
            <a:ext cx="2592012" cy="805375"/>
          </a:xfrm>
          <a:prstGeom prst="rect">
            <a:avLst/>
          </a:prstGeom>
          <a:noFill/>
          <a:ln>
            <a:noFill/>
          </a:ln>
        </p:spPr>
      </p:pic>
    </p:spTree>
    <p:extLst>
      <p:ext uri="{BB962C8B-B14F-4D97-AF65-F5344CB8AC3E}">
        <p14:creationId xmlns:p14="http://schemas.microsoft.com/office/powerpoint/2010/main" val="4081058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3069C-7F27-496A-8355-7EACDD717412}"/>
              </a:ext>
            </a:extLst>
          </p:cNvPr>
          <p:cNvSpPr>
            <a:spLocks noGrp="1"/>
          </p:cNvSpPr>
          <p:nvPr>
            <p:ph type="title"/>
          </p:nvPr>
        </p:nvSpPr>
        <p:spPr>
          <a:xfrm>
            <a:off x="228600" y="205535"/>
            <a:ext cx="10515600" cy="480041"/>
          </a:xfrm>
        </p:spPr>
        <p:txBody>
          <a:bodyPr/>
          <a:lstStyle/>
          <a:p>
            <a:r>
              <a:rPr lang="en-US" sz="2800" b="1" dirty="0">
                <a:latin typeface="Times New Roman" panose="02020603050405020304" pitchFamily="18" charset="0"/>
                <a:ea typeface="Times New Roman"/>
                <a:cs typeface="Times New Roman" panose="02020603050405020304" pitchFamily="18" charset="0"/>
                <a:sym typeface="Times New Roman"/>
              </a:rPr>
              <a:t>Model Building </a:t>
            </a:r>
            <a:endParaRPr lang="en-IN" sz="2800" dirty="0"/>
          </a:p>
        </p:txBody>
      </p:sp>
      <p:pic>
        <p:nvPicPr>
          <p:cNvPr id="4" name="Picture 3">
            <a:extLst>
              <a:ext uri="{FF2B5EF4-FFF2-40B4-BE49-F238E27FC236}">
                <a16:creationId xmlns:a16="http://schemas.microsoft.com/office/drawing/2014/main" id="{0EAF6B6D-CDDE-4FBF-9A4F-C805B3DC8386}"/>
              </a:ext>
            </a:extLst>
          </p:cNvPr>
          <p:cNvPicPr>
            <a:picLocks noChangeAspect="1"/>
          </p:cNvPicPr>
          <p:nvPr/>
        </p:nvPicPr>
        <p:blipFill>
          <a:blip r:embed="rId3"/>
          <a:stretch>
            <a:fillRect/>
          </a:stretch>
        </p:blipFill>
        <p:spPr>
          <a:xfrm>
            <a:off x="967295" y="914206"/>
            <a:ext cx="10257409" cy="5387807"/>
          </a:xfrm>
          <a:prstGeom prst="rect">
            <a:avLst/>
          </a:prstGeom>
        </p:spPr>
      </p:pic>
      <p:pic>
        <p:nvPicPr>
          <p:cNvPr id="5" name="Google Shape;373;p52">
            <a:extLst>
              <a:ext uri="{FF2B5EF4-FFF2-40B4-BE49-F238E27FC236}">
                <a16:creationId xmlns:a16="http://schemas.microsoft.com/office/drawing/2014/main" id="{85EA24EE-A3D4-440D-B599-7FCBE835D952}"/>
              </a:ext>
            </a:extLst>
          </p:cNvPr>
          <p:cNvPicPr preferRelativeResize="0"/>
          <p:nvPr/>
        </p:nvPicPr>
        <p:blipFill rotWithShape="1">
          <a:blip r:embed="rId4">
            <a:alphaModFix/>
          </a:blip>
          <a:srcRect/>
          <a:stretch/>
        </p:blipFill>
        <p:spPr>
          <a:xfrm>
            <a:off x="9580951" y="6040102"/>
            <a:ext cx="2592012" cy="805375"/>
          </a:xfrm>
          <a:prstGeom prst="rect">
            <a:avLst/>
          </a:prstGeom>
          <a:noFill/>
          <a:ln>
            <a:noFill/>
          </a:ln>
        </p:spPr>
      </p:pic>
    </p:spTree>
    <p:extLst>
      <p:ext uri="{BB962C8B-B14F-4D97-AF65-F5344CB8AC3E}">
        <p14:creationId xmlns:p14="http://schemas.microsoft.com/office/powerpoint/2010/main" val="840808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C77F2-EC0A-4461-A33C-917F7D4252D6}"/>
              </a:ext>
            </a:extLst>
          </p:cNvPr>
          <p:cNvSpPr>
            <a:spLocks noGrp="1"/>
          </p:cNvSpPr>
          <p:nvPr>
            <p:ph type="title"/>
          </p:nvPr>
        </p:nvSpPr>
        <p:spPr>
          <a:xfrm>
            <a:off x="228600" y="205535"/>
            <a:ext cx="10515600" cy="480041"/>
          </a:xfrm>
        </p:spPr>
        <p:txBody>
          <a:bodyPr/>
          <a:lstStyle/>
          <a:p>
            <a:r>
              <a:rPr lang="en-US" sz="2800" b="1" dirty="0">
                <a:latin typeface="Times New Roman" panose="02020603050405020304" pitchFamily="18" charset="0"/>
                <a:ea typeface="Times New Roman"/>
                <a:cs typeface="Times New Roman" panose="02020603050405020304" pitchFamily="18" charset="0"/>
                <a:sym typeface="Times New Roman"/>
              </a:rPr>
              <a:t>Model Building </a:t>
            </a:r>
            <a:endParaRPr lang="en-IN" sz="2800" dirty="0"/>
          </a:p>
        </p:txBody>
      </p:sp>
      <p:sp>
        <p:nvSpPr>
          <p:cNvPr id="3" name="TextBox 2">
            <a:extLst>
              <a:ext uri="{FF2B5EF4-FFF2-40B4-BE49-F238E27FC236}">
                <a16:creationId xmlns:a16="http://schemas.microsoft.com/office/drawing/2014/main" id="{3CBCF7DA-4595-4401-B92C-9736AE461DEF}"/>
              </a:ext>
            </a:extLst>
          </p:cNvPr>
          <p:cNvSpPr txBox="1"/>
          <p:nvPr/>
        </p:nvSpPr>
        <p:spPr>
          <a:xfrm>
            <a:off x="228601" y="1253765"/>
            <a:ext cx="4060596" cy="4062651"/>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Data - Driven Approach</a:t>
            </a:r>
          </a:p>
          <a:p>
            <a:endParaRPr lang="en-US" dirty="0"/>
          </a:p>
          <a:p>
            <a:r>
              <a:rPr lang="en-US" sz="2000" b="0" i="0" dirty="0">
                <a:solidFill>
                  <a:schemeClr val="tx1"/>
                </a:solidFill>
                <a:effectLst/>
                <a:latin typeface="Times New Roman" panose="02020603050405020304" pitchFamily="18" charset="0"/>
                <a:cs typeface="Times New Roman" panose="02020603050405020304" pitchFamily="18" charset="0"/>
              </a:rPr>
              <a:t>A data-driven approach in machine learning involves deriving insights and making decisions primarily based on patterns and information present in the data itself. </a:t>
            </a:r>
          </a:p>
          <a:p>
            <a:endParaRPr lang="en-IN" sz="2000" dirty="0">
              <a:solidFill>
                <a:schemeClr val="tx1"/>
              </a:solidFill>
              <a:latin typeface="Times New Roman" panose="02020603050405020304" pitchFamily="18" charset="0"/>
              <a:cs typeface="Times New Roman" panose="02020603050405020304" pitchFamily="18" charset="0"/>
            </a:endParaRPr>
          </a:p>
          <a:p>
            <a:r>
              <a:rPr lang="en-US" sz="2000" b="0" i="0" dirty="0">
                <a:solidFill>
                  <a:schemeClr val="tx1"/>
                </a:solidFill>
                <a:effectLst/>
                <a:latin typeface="Times New Roman" panose="02020603050405020304" pitchFamily="18" charset="0"/>
                <a:cs typeface="Times New Roman" panose="02020603050405020304" pitchFamily="18" charset="0"/>
              </a:rPr>
              <a:t>Instead of relying heavily on pre-defined rules or assumptions, a data-driven approach allows the model to learn directly from the data and adapt to its intricacies.</a:t>
            </a:r>
            <a:endParaRPr lang="en-IN" sz="2000"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FBBDB73-0C5E-4F92-856A-B3087E58A0D9}"/>
              </a:ext>
            </a:extLst>
          </p:cNvPr>
          <p:cNvPicPr>
            <a:picLocks noChangeAspect="1"/>
          </p:cNvPicPr>
          <p:nvPr/>
        </p:nvPicPr>
        <p:blipFill>
          <a:blip r:embed="rId2"/>
          <a:stretch>
            <a:fillRect/>
          </a:stretch>
        </p:blipFill>
        <p:spPr>
          <a:xfrm>
            <a:off x="5486400" y="1552215"/>
            <a:ext cx="5738357" cy="4081303"/>
          </a:xfrm>
          <a:prstGeom prst="rect">
            <a:avLst/>
          </a:prstGeom>
        </p:spPr>
      </p:pic>
      <p:pic>
        <p:nvPicPr>
          <p:cNvPr id="6" name="Google Shape;373;p52">
            <a:extLst>
              <a:ext uri="{FF2B5EF4-FFF2-40B4-BE49-F238E27FC236}">
                <a16:creationId xmlns:a16="http://schemas.microsoft.com/office/drawing/2014/main" id="{E9EFBD4D-09C5-4035-8D80-28B3883EA713}"/>
              </a:ext>
            </a:extLst>
          </p:cNvPr>
          <p:cNvPicPr preferRelativeResize="0"/>
          <p:nvPr/>
        </p:nvPicPr>
        <p:blipFill rotWithShape="1">
          <a:blip r:embed="rId3">
            <a:alphaModFix/>
          </a:blip>
          <a:srcRect/>
          <a:stretch/>
        </p:blipFill>
        <p:spPr>
          <a:xfrm>
            <a:off x="9580951" y="6040102"/>
            <a:ext cx="2592012" cy="805375"/>
          </a:xfrm>
          <a:prstGeom prst="rect">
            <a:avLst/>
          </a:prstGeom>
          <a:noFill/>
          <a:ln>
            <a:noFill/>
          </a:ln>
        </p:spPr>
      </p:pic>
    </p:spTree>
    <p:extLst>
      <p:ext uri="{BB962C8B-B14F-4D97-AF65-F5344CB8AC3E}">
        <p14:creationId xmlns:p14="http://schemas.microsoft.com/office/powerpoint/2010/main" val="3315303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8E9F5-09D0-4E10-9121-C0815BDFA389}"/>
              </a:ext>
            </a:extLst>
          </p:cNvPr>
          <p:cNvSpPr>
            <a:spLocks noGrp="1"/>
          </p:cNvSpPr>
          <p:nvPr>
            <p:ph type="title"/>
          </p:nvPr>
        </p:nvSpPr>
        <p:spPr>
          <a:xfrm>
            <a:off x="228600" y="205535"/>
            <a:ext cx="10515600" cy="480041"/>
          </a:xfrm>
        </p:spPr>
        <p:txBody>
          <a:bodyPr/>
          <a:lstStyle/>
          <a:p>
            <a:r>
              <a:rPr lang="en-US" sz="2800" b="1" dirty="0">
                <a:latin typeface="Times New Roman" panose="02020603050405020304" pitchFamily="18" charset="0"/>
                <a:ea typeface="Times New Roman"/>
                <a:cs typeface="Times New Roman" panose="02020603050405020304" pitchFamily="18" charset="0"/>
                <a:sym typeface="Times New Roman"/>
              </a:rPr>
              <a:t>Model Building </a:t>
            </a:r>
            <a:endParaRPr lang="en-IN" sz="2800" dirty="0"/>
          </a:p>
        </p:txBody>
      </p:sp>
      <p:pic>
        <p:nvPicPr>
          <p:cNvPr id="4" name="Picture 3">
            <a:extLst>
              <a:ext uri="{FF2B5EF4-FFF2-40B4-BE49-F238E27FC236}">
                <a16:creationId xmlns:a16="http://schemas.microsoft.com/office/drawing/2014/main" id="{C945A324-6120-4BA0-A82A-E03F5FB638F0}"/>
              </a:ext>
            </a:extLst>
          </p:cNvPr>
          <p:cNvPicPr>
            <a:picLocks noChangeAspect="1"/>
          </p:cNvPicPr>
          <p:nvPr/>
        </p:nvPicPr>
        <p:blipFill>
          <a:blip r:embed="rId2"/>
          <a:stretch>
            <a:fillRect/>
          </a:stretch>
        </p:blipFill>
        <p:spPr>
          <a:xfrm>
            <a:off x="373389" y="1425015"/>
            <a:ext cx="5367534" cy="4007969"/>
          </a:xfrm>
          <a:prstGeom prst="rect">
            <a:avLst/>
          </a:prstGeom>
        </p:spPr>
      </p:pic>
      <p:pic>
        <p:nvPicPr>
          <p:cNvPr id="6" name="Picture 5">
            <a:extLst>
              <a:ext uri="{FF2B5EF4-FFF2-40B4-BE49-F238E27FC236}">
                <a16:creationId xmlns:a16="http://schemas.microsoft.com/office/drawing/2014/main" id="{D99D56A5-C6C1-4808-A93C-AAC1AC392A34}"/>
              </a:ext>
            </a:extLst>
          </p:cNvPr>
          <p:cNvPicPr>
            <a:picLocks noChangeAspect="1"/>
          </p:cNvPicPr>
          <p:nvPr/>
        </p:nvPicPr>
        <p:blipFill>
          <a:blip r:embed="rId3"/>
          <a:stretch>
            <a:fillRect/>
          </a:stretch>
        </p:blipFill>
        <p:spPr>
          <a:xfrm>
            <a:off x="6096000" y="1425015"/>
            <a:ext cx="5367534" cy="3816287"/>
          </a:xfrm>
          <a:prstGeom prst="rect">
            <a:avLst/>
          </a:prstGeom>
        </p:spPr>
      </p:pic>
      <p:pic>
        <p:nvPicPr>
          <p:cNvPr id="7" name="Google Shape;373;p52">
            <a:extLst>
              <a:ext uri="{FF2B5EF4-FFF2-40B4-BE49-F238E27FC236}">
                <a16:creationId xmlns:a16="http://schemas.microsoft.com/office/drawing/2014/main" id="{6E993ECA-5AF9-4E15-90EC-0E6F6DD2A075}"/>
              </a:ext>
            </a:extLst>
          </p:cNvPr>
          <p:cNvPicPr preferRelativeResize="0"/>
          <p:nvPr/>
        </p:nvPicPr>
        <p:blipFill rotWithShape="1">
          <a:blip r:embed="rId4">
            <a:alphaModFix/>
          </a:blip>
          <a:srcRect/>
          <a:stretch/>
        </p:blipFill>
        <p:spPr>
          <a:xfrm>
            <a:off x="9580951" y="6040102"/>
            <a:ext cx="2592012" cy="805375"/>
          </a:xfrm>
          <a:prstGeom prst="rect">
            <a:avLst/>
          </a:prstGeom>
          <a:noFill/>
          <a:ln>
            <a:noFill/>
          </a:ln>
        </p:spPr>
      </p:pic>
    </p:spTree>
    <p:extLst>
      <p:ext uri="{BB962C8B-B14F-4D97-AF65-F5344CB8AC3E}">
        <p14:creationId xmlns:p14="http://schemas.microsoft.com/office/powerpoint/2010/main" val="4041152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AD99C-8F0E-4833-93BD-C83FB6FA367E}"/>
              </a:ext>
            </a:extLst>
          </p:cNvPr>
          <p:cNvSpPr>
            <a:spLocks noGrp="1"/>
          </p:cNvSpPr>
          <p:nvPr>
            <p:ph type="title"/>
          </p:nvPr>
        </p:nvSpPr>
        <p:spPr>
          <a:xfrm>
            <a:off x="228600" y="205535"/>
            <a:ext cx="10515600" cy="480041"/>
          </a:xfrm>
        </p:spPr>
        <p:txBody>
          <a:bodyPr/>
          <a:lstStyle/>
          <a:p>
            <a:r>
              <a:rPr lang="en-US" sz="2800" b="1" dirty="0">
                <a:latin typeface="Times New Roman" panose="02020603050405020304" pitchFamily="18" charset="0"/>
                <a:ea typeface="Times New Roman"/>
                <a:cs typeface="Times New Roman" panose="02020603050405020304" pitchFamily="18" charset="0"/>
                <a:sym typeface="Times New Roman"/>
              </a:rPr>
              <a:t>Model Building </a:t>
            </a:r>
            <a:endParaRPr lang="en-IN" sz="2800" dirty="0"/>
          </a:p>
        </p:txBody>
      </p:sp>
      <p:pic>
        <p:nvPicPr>
          <p:cNvPr id="4" name="Picture 3">
            <a:extLst>
              <a:ext uri="{FF2B5EF4-FFF2-40B4-BE49-F238E27FC236}">
                <a16:creationId xmlns:a16="http://schemas.microsoft.com/office/drawing/2014/main" id="{25FDA362-0DA4-48CA-8C62-4608D7A6D53D}"/>
              </a:ext>
            </a:extLst>
          </p:cNvPr>
          <p:cNvPicPr>
            <a:picLocks noChangeAspect="1"/>
          </p:cNvPicPr>
          <p:nvPr/>
        </p:nvPicPr>
        <p:blipFill>
          <a:blip r:embed="rId2"/>
          <a:stretch>
            <a:fillRect/>
          </a:stretch>
        </p:blipFill>
        <p:spPr>
          <a:xfrm>
            <a:off x="331608" y="1124687"/>
            <a:ext cx="4862562" cy="4608625"/>
          </a:xfrm>
          <a:prstGeom prst="rect">
            <a:avLst/>
          </a:prstGeom>
        </p:spPr>
      </p:pic>
      <p:pic>
        <p:nvPicPr>
          <p:cNvPr id="5" name="Google Shape;373;p52">
            <a:extLst>
              <a:ext uri="{FF2B5EF4-FFF2-40B4-BE49-F238E27FC236}">
                <a16:creationId xmlns:a16="http://schemas.microsoft.com/office/drawing/2014/main" id="{5B2D27D8-5948-47E2-AEB0-2B58400C2B39}"/>
              </a:ext>
            </a:extLst>
          </p:cNvPr>
          <p:cNvPicPr preferRelativeResize="0"/>
          <p:nvPr/>
        </p:nvPicPr>
        <p:blipFill rotWithShape="1">
          <a:blip r:embed="rId3">
            <a:alphaModFix/>
          </a:blip>
          <a:srcRect/>
          <a:stretch/>
        </p:blipFill>
        <p:spPr>
          <a:xfrm>
            <a:off x="9599988" y="6052625"/>
            <a:ext cx="2592012" cy="805375"/>
          </a:xfrm>
          <a:prstGeom prst="rect">
            <a:avLst/>
          </a:prstGeom>
          <a:noFill/>
          <a:ln>
            <a:noFill/>
          </a:ln>
        </p:spPr>
      </p:pic>
      <p:pic>
        <p:nvPicPr>
          <p:cNvPr id="7" name="Picture 6">
            <a:extLst>
              <a:ext uri="{FF2B5EF4-FFF2-40B4-BE49-F238E27FC236}">
                <a16:creationId xmlns:a16="http://schemas.microsoft.com/office/drawing/2014/main" id="{9A92CF8E-2854-4E1D-91C9-0DE2C4712937}"/>
              </a:ext>
            </a:extLst>
          </p:cNvPr>
          <p:cNvPicPr>
            <a:picLocks noChangeAspect="1"/>
          </p:cNvPicPr>
          <p:nvPr/>
        </p:nvPicPr>
        <p:blipFill>
          <a:blip r:embed="rId4"/>
          <a:stretch>
            <a:fillRect/>
          </a:stretch>
        </p:blipFill>
        <p:spPr>
          <a:xfrm>
            <a:off x="5392133" y="1248142"/>
            <a:ext cx="6553102" cy="4361713"/>
          </a:xfrm>
          <a:prstGeom prst="rect">
            <a:avLst/>
          </a:prstGeom>
        </p:spPr>
      </p:pic>
    </p:spTree>
    <p:extLst>
      <p:ext uri="{BB962C8B-B14F-4D97-AF65-F5344CB8AC3E}">
        <p14:creationId xmlns:p14="http://schemas.microsoft.com/office/powerpoint/2010/main" val="1911088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F492A-773C-4682-945A-42406B9847EF}"/>
              </a:ext>
            </a:extLst>
          </p:cNvPr>
          <p:cNvSpPr>
            <a:spLocks noGrp="1"/>
          </p:cNvSpPr>
          <p:nvPr>
            <p:ph type="title"/>
          </p:nvPr>
        </p:nvSpPr>
        <p:spPr>
          <a:xfrm>
            <a:off x="228600" y="205535"/>
            <a:ext cx="10515600" cy="480041"/>
          </a:xfrm>
        </p:spPr>
        <p:txBody>
          <a:bodyPr/>
          <a:lstStyle/>
          <a:p>
            <a:r>
              <a:rPr lang="en-US" sz="2800" b="1" dirty="0">
                <a:latin typeface="Times New Roman" panose="02020603050405020304" pitchFamily="18" charset="0"/>
                <a:ea typeface="Times New Roman"/>
                <a:cs typeface="Times New Roman" panose="02020603050405020304" pitchFamily="18" charset="0"/>
                <a:sym typeface="Times New Roman"/>
              </a:rPr>
              <a:t>Model Building </a:t>
            </a:r>
            <a:endParaRPr lang="en-IN" sz="2800" dirty="0"/>
          </a:p>
        </p:txBody>
      </p:sp>
      <p:pic>
        <p:nvPicPr>
          <p:cNvPr id="4" name="Picture 3">
            <a:extLst>
              <a:ext uri="{FF2B5EF4-FFF2-40B4-BE49-F238E27FC236}">
                <a16:creationId xmlns:a16="http://schemas.microsoft.com/office/drawing/2014/main" id="{5F08CE2B-3DCD-4F4C-80F1-02F3B6C112E5}"/>
              </a:ext>
            </a:extLst>
          </p:cNvPr>
          <p:cNvPicPr>
            <a:picLocks noChangeAspect="1"/>
          </p:cNvPicPr>
          <p:nvPr/>
        </p:nvPicPr>
        <p:blipFill>
          <a:blip r:embed="rId2"/>
          <a:stretch>
            <a:fillRect/>
          </a:stretch>
        </p:blipFill>
        <p:spPr>
          <a:xfrm>
            <a:off x="730405" y="1693044"/>
            <a:ext cx="10731190" cy="3019425"/>
          </a:xfrm>
          <a:prstGeom prst="rect">
            <a:avLst/>
          </a:prstGeom>
        </p:spPr>
      </p:pic>
      <p:pic>
        <p:nvPicPr>
          <p:cNvPr id="5" name="Google Shape;373;p52">
            <a:extLst>
              <a:ext uri="{FF2B5EF4-FFF2-40B4-BE49-F238E27FC236}">
                <a16:creationId xmlns:a16="http://schemas.microsoft.com/office/drawing/2014/main" id="{E265FAD1-7337-4AB5-89B9-724F49FF34B5}"/>
              </a:ext>
            </a:extLst>
          </p:cNvPr>
          <p:cNvPicPr preferRelativeResize="0"/>
          <p:nvPr/>
        </p:nvPicPr>
        <p:blipFill rotWithShape="1">
          <a:blip r:embed="rId3">
            <a:alphaModFix/>
          </a:blip>
          <a:srcRect/>
          <a:stretch/>
        </p:blipFill>
        <p:spPr>
          <a:xfrm>
            <a:off x="9599988" y="6052625"/>
            <a:ext cx="2592012" cy="805375"/>
          </a:xfrm>
          <a:prstGeom prst="rect">
            <a:avLst/>
          </a:prstGeom>
          <a:noFill/>
          <a:ln>
            <a:noFill/>
          </a:ln>
        </p:spPr>
      </p:pic>
    </p:spTree>
    <p:extLst>
      <p:ext uri="{BB962C8B-B14F-4D97-AF65-F5344CB8AC3E}">
        <p14:creationId xmlns:p14="http://schemas.microsoft.com/office/powerpoint/2010/main" val="3952514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CB6FE-0027-41B1-B290-6326119C90F6}"/>
              </a:ext>
            </a:extLst>
          </p:cNvPr>
          <p:cNvSpPr>
            <a:spLocks noGrp="1"/>
          </p:cNvSpPr>
          <p:nvPr>
            <p:ph type="title"/>
          </p:nvPr>
        </p:nvSpPr>
        <p:spPr>
          <a:xfrm>
            <a:off x="228600" y="205535"/>
            <a:ext cx="10515600" cy="480041"/>
          </a:xfrm>
        </p:spPr>
        <p:txBody>
          <a:bodyPr/>
          <a:lstStyle/>
          <a:p>
            <a:r>
              <a:rPr lang="en-US" sz="2800" b="1" dirty="0">
                <a:latin typeface="Times New Roman" panose="02020603050405020304" pitchFamily="18" charset="0"/>
                <a:ea typeface="Times New Roman"/>
                <a:cs typeface="Times New Roman" panose="02020603050405020304" pitchFamily="18" charset="0"/>
                <a:sym typeface="Times New Roman"/>
              </a:rPr>
              <a:t>Model Building </a:t>
            </a:r>
            <a:endParaRPr lang="en-IN" sz="2800" dirty="0"/>
          </a:p>
        </p:txBody>
      </p:sp>
      <p:pic>
        <p:nvPicPr>
          <p:cNvPr id="4" name="Picture 3">
            <a:extLst>
              <a:ext uri="{FF2B5EF4-FFF2-40B4-BE49-F238E27FC236}">
                <a16:creationId xmlns:a16="http://schemas.microsoft.com/office/drawing/2014/main" id="{CF996AB8-2169-4F37-8B86-0880FEA8DD51}"/>
              </a:ext>
            </a:extLst>
          </p:cNvPr>
          <p:cNvPicPr>
            <a:picLocks noChangeAspect="1"/>
          </p:cNvPicPr>
          <p:nvPr/>
        </p:nvPicPr>
        <p:blipFill>
          <a:blip r:embed="rId2"/>
          <a:stretch>
            <a:fillRect/>
          </a:stretch>
        </p:blipFill>
        <p:spPr>
          <a:xfrm>
            <a:off x="2994172" y="804862"/>
            <a:ext cx="8439150" cy="5248275"/>
          </a:xfrm>
          <a:prstGeom prst="rect">
            <a:avLst/>
          </a:prstGeom>
        </p:spPr>
      </p:pic>
      <p:pic>
        <p:nvPicPr>
          <p:cNvPr id="5" name="Google Shape;373;p52">
            <a:extLst>
              <a:ext uri="{FF2B5EF4-FFF2-40B4-BE49-F238E27FC236}">
                <a16:creationId xmlns:a16="http://schemas.microsoft.com/office/drawing/2014/main" id="{CF7FF4EC-0CA0-4ACA-B295-CACD42A2DE7C}"/>
              </a:ext>
            </a:extLst>
          </p:cNvPr>
          <p:cNvPicPr preferRelativeResize="0"/>
          <p:nvPr/>
        </p:nvPicPr>
        <p:blipFill rotWithShape="1">
          <a:blip r:embed="rId3">
            <a:alphaModFix/>
          </a:blip>
          <a:srcRect/>
          <a:stretch/>
        </p:blipFill>
        <p:spPr>
          <a:xfrm>
            <a:off x="9599988" y="6080905"/>
            <a:ext cx="2592012" cy="805375"/>
          </a:xfrm>
          <a:prstGeom prst="rect">
            <a:avLst/>
          </a:prstGeom>
          <a:noFill/>
          <a:ln>
            <a:noFill/>
          </a:ln>
        </p:spPr>
      </p:pic>
      <p:sp>
        <p:nvSpPr>
          <p:cNvPr id="7" name="TextBox 6">
            <a:extLst>
              <a:ext uri="{FF2B5EF4-FFF2-40B4-BE49-F238E27FC236}">
                <a16:creationId xmlns:a16="http://schemas.microsoft.com/office/drawing/2014/main" id="{0E63C78A-02A6-4EAB-A730-F716E81BC768}"/>
              </a:ext>
            </a:extLst>
          </p:cNvPr>
          <p:cNvSpPr txBox="1"/>
          <p:nvPr/>
        </p:nvSpPr>
        <p:spPr>
          <a:xfrm>
            <a:off x="558538" y="1222425"/>
            <a:ext cx="2435634"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ARIMA Model</a:t>
            </a:r>
          </a:p>
        </p:txBody>
      </p:sp>
    </p:spTree>
    <p:extLst>
      <p:ext uri="{BB962C8B-B14F-4D97-AF65-F5344CB8AC3E}">
        <p14:creationId xmlns:p14="http://schemas.microsoft.com/office/powerpoint/2010/main" val="1668452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4D80-5891-4E7C-BF95-36B4C0150403}"/>
              </a:ext>
            </a:extLst>
          </p:cNvPr>
          <p:cNvSpPr>
            <a:spLocks noGrp="1"/>
          </p:cNvSpPr>
          <p:nvPr>
            <p:ph type="title"/>
          </p:nvPr>
        </p:nvSpPr>
        <p:spPr>
          <a:xfrm>
            <a:off x="228600" y="205535"/>
            <a:ext cx="10515600" cy="480041"/>
          </a:xfrm>
        </p:spPr>
        <p:txBody>
          <a:bodyPr/>
          <a:lstStyle/>
          <a:p>
            <a:r>
              <a:rPr lang="en-US" sz="2800" b="1" dirty="0">
                <a:latin typeface="Times New Roman" panose="02020603050405020304" pitchFamily="18" charset="0"/>
                <a:ea typeface="Times New Roman"/>
                <a:cs typeface="Times New Roman" panose="02020603050405020304" pitchFamily="18" charset="0"/>
                <a:sym typeface="Times New Roman"/>
              </a:rPr>
              <a:t>Model Building </a:t>
            </a:r>
            <a:endParaRPr lang="en-IN" sz="2800" dirty="0"/>
          </a:p>
        </p:txBody>
      </p:sp>
      <p:pic>
        <p:nvPicPr>
          <p:cNvPr id="3" name="Google Shape;373;p52">
            <a:extLst>
              <a:ext uri="{FF2B5EF4-FFF2-40B4-BE49-F238E27FC236}">
                <a16:creationId xmlns:a16="http://schemas.microsoft.com/office/drawing/2014/main" id="{58A0A8F2-A628-4114-A6E2-4F0B9EB90B5C}"/>
              </a:ext>
            </a:extLst>
          </p:cNvPr>
          <p:cNvPicPr preferRelativeResize="0"/>
          <p:nvPr/>
        </p:nvPicPr>
        <p:blipFill rotWithShape="1">
          <a:blip r:embed="rId2">
            <a:alphaModFix/>
          </a:blip>
          <a:srcRect/>
          <a:stretch/>
        </p:blipFill>
        <p:spPr>
          <a:xfrm>
            <a:off x="9599988" y="6080905"/>
            <a:ext cx="2592012" cy="805375"/>
          </a:xfrm>
          <a:prstGeom prst="rect">
            <a:avLst/>
          </a:prstGeom>
          <a:noFill/>
          <a:ln>
            <a:noFill/>
          </a:ln>
        </p:spPr>
      </p:pic>
      <p:pic>
        <p:nvPicPr>
          <p:cNvPr id="5" name="Picture 4">
            <a:extLst>
              <a:ext uri="{FF2B5EF4-FFF2-40B4-BE49-F238E27FC236}">
                <a16:creationId xmlns:a16="http://schemas.microsoft.com/office/drawing/2014/main" id="{8D785E2F-3DC7-4B37-A685-FB7FE1A7A297}"/>
              </a:ext>
            </a:extLst>
          </p:cNvPr>
          <p:cNvPicPr>
            <a:picLocks noChangeAspect="1"/>
          </p:cNvPicPr>
          <p:nvPr/>
        </p:nvPicPr>
        <p:blipFill>
          <a:blip r:embed="rId3"/>
          <a:stretch>
            <a:fillRect/>
          </a:stretch>
        </p:blipFill>
        <p:spPr>
          <a:xfrm>
            <a:off x="566499" y="1018810"/>
            <a:ext cx="4919901" cy="5254728"/>
          </a:xfrm>
          <a:prstGeom prst="rect">
            <a:avLst/>
          </a:prstGeom>
        </p:spPr>
      </p:pic>
    </p:spTree>
    <p:extLst>
      <p:ext uri="{BB962C8B-B14F-4D97-AF65-F5344CB8AC3E}">
        <p14:creationId xmlns:p14="http://schemas.microsoft.com/office/powerpoint/2010/main" val="1202163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5"/>
          <p:cNvSpPr txBox="1">
            <a:spLocks noGrp="1"/>
          </p:cNvSpPr>
          <p:nvPr>
            <p:ph type="title"/>
          </p:nvPr>
        </p:nvSpPr>
        <p:spPr>
          <a:xfrm>
            <a:off x="260685" y="205585"/>
            <a:ext cx="10515600" cy="480041"/>
          </a:xfrm>
          <a:prstGeom prst="rect">
            <a:avLst/>
          </a:prstGeom>
          <a:noFill/>
          <a:ln>
            <a:noFill/>
          </a:ln>
        </p:spPr>
        <p:txBody>
          <a:bodyPr spcFirstLastPara="1" wrap="square" lIns="91425" tIns="45675" rIns="91425"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Times New Roman" panose="02020603050405020304" pitchFamily="18" charset="0"/>
                <a:ea typeface="Times New Roman"/>
                <a:cs typeface="Times New Roman" panose="02020603050405020304" pitchFamily="18" charset="0"/>
                <a:sym typeface="Times New Roman"/>
              </a:rPr>
              <a:t>Team Members</a:t>
            </a:r>
            <a:endParaRPr sz="2800" b="1" dirty="0">
              <a:latin typeface="Times New Roman" panose="02020603050405020304" pitchFamily="18" charset="0"/>
              <a:ea typeface="Times New Roman"/>
              <a:cs typeface="Times New Roman" panose="02020603050405020304" pitchFamily="18" charset="0"/>
              <a:sym typeface="Times New Roman"/>
            </a:endParaRPr>
          </a:p>
        </p:txBody>
      </p:sp>
      <p:sp>
        <p:nvSpPr>
          <p:cNvPr id="124" name="Google Shape;124;p5"/>
          <p:cNvSpPr txBox="1"/>
          <p:nvPr/>
        </p:nvSpPr>
        <p:spPr>
          <a:xfrm>
            <a:off x="404950" y="2743200"/>
            <a:ext cx="3096000" cy="1261813"/>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r>
              <a:rPr lang="en-US" sz="1200" b="1" dirty="0">
                <a:solidFill>
                  <a:schemeClr val="dk1"/>
                </a:solidFill>
              </a:rPr>
              <a:t> N</a:t>
            </a:r>
            <a:r>
              <a:rPr lang="en-US" sz="1200" b="1" i="0" u="none" strike="noStrike" cap="none" dirty="0">
                <a:solidFill>
                  <a:schemeClr val="dk1"/>
                </a:solidFill>
                <a:latin typeface="Arial"/>
                <a:ea typeface="Arial"/>
                <a:cs typeface="Arial"/>
                <a:sym typeface="Arial"/>
              </a:rPr>
              <a:t>ame: M. Satish Kumar</a:t>
            </a:r>
            <a:endParaRPr dirty="0"/>
          </a:p>
          <a:p>
            <a:pPr marL="0" marR="0" lvl="0" indent="0" algn="ctr" rtl="0">
              <a:lnSpc>
                <a:spcPct val="100000"/>
              </a:lnSpc>
              <a:spcBef>
                <a:spcPts val="0"/>
              </a:spcBef>
              <a:spcAft>
                <a:spcPts val="0"/>
              </a:spcAft>
              <a:buNone/>
            </a:pPr>
            <a:r>
              <a:rPr lang="en-US" sz="1200" b="1" i="0" u="sng" strike="noStrike" cap="none" dirty="0">
                <a:solidFill>
                  <a:srgbClr val="0070C0"/>
                </a:solidFill>
                <a:latin typeface="Arial"/>
                <a:ea typeface="Arial"/>
                <a:cs typeface="Arial"/>
                <a:sym typeface="Arial"/>
              </a:rPr>
              <a:t>https://www.linkedin.com/in/m-satish-kumar-427023226</a:t>
            </a:r>
            <a:endParaRPr sz="1200" b="0" i="0" u="sng" strike="noStrike" cap="none" dirty="0">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None/>
            </a:pPr>
            <a:br>
              <a:rPr lang="en-US" sz="1900" b="0" i="0" u="none" strike="noStrike" cap="none" dirty="0">
                <a:solidFill>
                  <a:srgbClr val="000000"/>
                </a:solidFill>
                <a:latin typeface="Arial"/>
                <a:ea typeface="Arial"/>
                <a:cs typeface="Arial"/>
                <a:sym typeface="Arial"/>
              </a:rPr>
            </a:br>
            <a:endParaRPr sz="1900" b="0" i="0" u="none" strike="noStrike" cap="none" dirty="0">
              <a:solidFill>
                <a:srgbClr val="000000"/>
              </a:solidFill>
              <a:latin typeface="Arial"/>
              <a:ea typeface="Arial"/>
              <a:cs typeface="Arial"/>
              <a:sym typeface="Arial"/>
            </a:endParaRPr>
          </a:p>
        </p:txBody>
      </p:sp>
      <p:sp>
        <p:nvSpPr>
          <p:cNvPr id="125" name="Google Shape;125;p5"/>
          <p:cNvSpPr txBox="1"/>
          <p:nvPr/>
        </p:nvSpPr>
        <p:spPr>
          <a:xfrm>
            <a:off x="2144809" y="2046824"/>
            <a:ext cx="1728019" cy="70783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pic>
        <p:nvPicPr>
          <p:cNvPr id="126" name="Google Shape;126;p5"/>
          <p:cNvPicPr preferRelativeResize="0"/>
          <p:nvPr/>
        </p:nvPicPr>
        <p:blipFill rotWithShape="1">
          <a:blip r:embed="rId4">
            <a:alphaModFix/>
          </a:blip>
          <a:srcRect/>
          <a:stretch/>
        </p:blipFill>
        <p:spPr>
          <a:xfrm>
            <a:off x="9915533" y="6151968"/>
            <a:ext cx="2276467" cy="706033"/>
          </a:xfrm>
          <a:prstGeom prst="rect">
            <a:avLst/>
          </a:prstGeom>
          <a:noFill/>
          <a:ln>
            <a:noFill/>
          </a:ln>
        </p:spPr>
      </p:pic>
      <p:sp>
        <p:nvSpPr>
          <p:cNvPr id="127" name="Google Shape;127;p5"/>
          <p:cNvSpPr txBox="1"/>
          <p:nvPr/>
        </p:nvSpPr>
        <p:spPr>
          <a:xfrm>
            <a:off x="3679372" y="2563850"/>
            <a:ext cx="3096000" cy="10773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dirty="0">
              <a:solidFill>
                <a:srgbClr val="0070C0"/>
              </a:solidFill>
              <a:latin typeface="Arial"/>
              <a:ea typeface="Arial"/>
              <a:cs typeface="Arial"/>
              <a:sym typeface="Arial"/>
            </a:endParaRPr>
          </a:p>
          <a:p>
            <a:pPr marL="0" marR="0" lvl="0" indent="0" algn="ctr" rtl="0">
              <a:lnSpc>
                <a:spcPct val="100000"/>
              </a:lnSpc>
              <a:spcBef>
                <a:spcPts val="0"/>
              </a:spcBef>
              <a:spcAft>
                <a:spcPts val="0"/>
              </a:spcAft>
              <a:buNone/>
            </a:pPr>
            <a:endParaRPr sz="1200" b="0" i="0" u="sng" strike="noStrike" cap="none" dirty="0">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None/>
            </a:pPr>
            <a:br>
              <a:rPr lang="en-US" sz="1900" b="0" i="0" u="none" strike="noStrike" cap="none" dirty="0">
                <a:solidFill>
                  <a:srgbClr val="000000"/>
                </a:solidFill>
                <a:latin typeface="Arial"/>
                <a:ea typeface="Arial"/>
                <a:cs typeface="Arial"/>
                <a:sym typeface="Arial"/>
              </a:rPr>
            </a:br>
            <a:endParaRPr sz="1900" b="0" i="0" u="none" strike="noStrike" cap="none" dirty="0">
              <a:solidFill>
                <a:srgbClr val="000000"/>
              </a:solidFill>
              <a:latin typeface="Arial"/>
              <a:ea typeface="Arial"/>
              <a:cs typeface="Arial"/>
              <a:sym typeface="Arial"/>
            </a:endParaRPr>
          </a:p>
        </p:txBody>
      </p:sp>
      <p:sp>
        <p:nvSpPr>
          <p:cNvPr id="128" name="Google Shape;128;p5"/>
          <p:cNvSpPr txBox="1"/>
          <p:nvPr/>
        </p:nvSpPr>
        <p:spPr>
          <a:xfrm>
            <a:off x="6775269" y="2656114"/>
            <a:ext cx="3204754" cy="910046"/>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29" name="Google Shape;129;p5"/>
          <p:cNvSpPr txBox="1"/>
          <p:nvPr/>
        </p:nvSpPr>
        <p:spPr>
          <a:xfrm>
            <a:off x="7807235" y="2616925"/>
            <a:ext cx="3178500" cy="8928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0" name="Google Shape;130;p5"/>
          <p:cNvSpPr txBox="1"/>
          <p:nvPr/>
        </p:nvSpPr>
        <p:spPr>
          <a:xfrm>
            <a:off x="361407" y="5390605"/>
            <a:ext cx="2455800" cy="10773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rgbClr val="0070C0"/>
              </a:solidFill>
              <a:latin typeface="Arial"/>
              <a:ea typeface="Arial"/>
              <a:cs typeface="Arial"/>
              <a:sym typeface="Arial"/>
            </a:endParaRPr>
          </a:p>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1" name="Google Shape;131;p5"/>
          <p:cNvSpPr txBox="1"/>
          <p:nvPr/>
        </p:nvSpPr>
        <p:spPr>
          <a:xfrm>
            <a:off x="4066905" y="5226841"/>
            <a:ext cx="2455800" cy="8928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0" i="0" u="sng" strike="noStrike" cap="none" dirty="0">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None/>
            </a:pPr>
            <a:br>
              <a:rPr lang="en-US" sz="1900" b="0" i="0" u="none" strike="noStrike" cap="none" dirty="0">
                <a:solidFill>
                  <a:srgbClr val="000000"/>
                </a:solidFill>
                <a:latin typeface="Arial"/>
                <a:ea typeface="Arial"/>
                <a:cs typeface="Arial"/>
                <a:sym typeface="Arial"/>
              </a:rPr>
            </a:br>
            <a:endParaRPr sz="1900" b="0" i="0" u="none" strike="noStrike" cap="none" dirty="0">
              <a:solidFill>
                <a:srgbClr val="000000"/>
              </a:solidFill>
              <a:latin typeface="Arial"/>
              <a:ea typeface="Arial"/>
              <a:cs typeface="Arial"/>
              <a:sym typeface="Arial"/>
            </a:endParaRPr>
          </a:p>
        </p:txBody>
      </p:sp>
      <p:sp>
        <p:nvSpPr>
          <p:cNvPr id="132" name="Google Shape;132;p5"/>
          <p:cNvSpPr txBox="1"/>
          <p:nvPr/>
        </p:nvSpPr>
        <p:spPr>
          <a:xfrm>
            <a:off x="8138162" y="5248612"/>
            <a:ext cx="2455816" cy="1077161"/>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3" name="Google Shape;133;p5"/>
          <p:cNvSpPr txBox="1"/>
          <p:nvPr/>
        </p:nvSpPr>
        <p:spPr>
          <a:xfrm>
            <a:off x="8151225" y="5300864"/>
            <a:ext cx="2455816" cy="1077161"/>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200" b="0" i="0" u="sng" strike="noStrike" cap="none">
              <a:solidFill>
                <a:schemeClr val="hlink"/>
              </a:solidFill>
              <a:latin typeface="Arial"/>
              <a:ea typeface="Arial"/>
              <a:cs typeface="Arial"/>
              <a:sym typeface="Arial"/>
              <a:hlinkClick r:id="rId3"/>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
        <p:nvSpPr>
          <p:cNvPr id="134" name="Google Shape;134;p5"/>
          <p:cNvSpPr txBox="1"/>
          <p:nvPr/>
        </p:nvSpPr>
        <p:spPr>
          <a:xfrm>
            <a:off x="8216538" y="5198931"/>
            <a:ext cx="2455800" cy="892800"/>
          </a:xfrm>
          <a:prstGeom prst="rect">
            <a:avLst/>
          </a:prstGeom>
          <a:noFill/>
          <a:ln>
            <a:noFill/>
          </a:ln>
        </p:spPr>
        <p:txBody>
          <a:bodyPr spcFirstLastPara="1" wrap="square" lIns="121875" tIns="60925" rIns="121875" bIns="60925" anchor="t" anchorCtr="0">
            <a:spAutoFit/>
          </a:bodyPr>
          <a:lstStyle/>
          <a:p>
            <a:pPr marL="0" marR="0" lvl="0" indent="0" algn="ctr" rtl="0">
              <a:lnSpc>
                <a:spcPct val="100000"/>
              </a:lnSpc>
              <a:spcBef>
                <a:spcPts val="0"/>
              </a:spcBef>
              <a:spcAft>
                <a:spcPts val="0"/>
              </a:spcAft>
              <a:buNone/>
            </a:pPr>
            <a:endParaRPr sz="1200" b="1"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br>
              <a:rPr lang="en-US" sz="1900" b="0" i="0" u="none" strike="noStrike" cap="none">
                <a:solidFill>
                  <a:srgbClr val="000000"/>
                </a:solidFill>
                <a:latin typeface="Arial"/>
                <a:ea typeface="Arial"/>
                <a:cs typeface="Arial"/>
                <a:sym typeface="Arial"/>
              </a:rPr>
            </a:br>
            <a:endParaRPr sz="19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5"/>
          <p:cNvSpPr txBox="1">
            <a:spLocks noGrp="1"/>
          </p:cNvSpPr>
          <p:nvPr>
            <p:ph type="title"/>
          </p:nvPr>
        </p:nvSpPr>
        <p:spPr>
          <a:xfrm>
            <a:off x="228600" y="205513"/>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latin typeface="Times New Roman" panose="02020603050405020304" pitchFamily="18" charset="0"/>
                <a:ea typeface="Times New Roman"/>
                <a:cs typeface="Times New Roman" panose="02020603050405020304" pitchFamily="18" charset="0"/>
                <a:sym typeface="Times New Roman"/>
              </a:rPr>
              <a:t>Model Building </a:t>
            </a:r>
            <a:endParaRPr sz="2800" dirty="0"/>
          </a:p>
        </p:txBody>
      </p:sp>
      <p:pic>
        <p:nvPicPr>
          <p:cNvPr id="411" name="Google Shape;411;p55"/>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4" name="Picture 3">
            <a:extLst>
              <a:ext uri="{FF2B5EF4-FFF2-40B4-BE49-F238E27FC236}">
                <a16:creationId xmlns:a16="http://schemas.microsoft.com/office/drawing/2014/main" id="{F46C1AD7-CA7F-44AD-A4A9-58560649586E}"/>
              </a:ext>
            </a:extLst>
          </p:cNvPr>
          <p:cNvPicPr>
            <a:picLocks noChangeAspect="1"/>
          </p:cNvPicPr>
          <p:nvPr/>
        </p:nvPicPr>
        <p:blipFill>
          <a:blip r:embed="rId4"/>
          <a:stretch>
            <a:fillRect/>
          </a:stretch>
        </p:blipFill>
        <p:spPr>
          <a:xfrm>
            <a:off x="3874415" y="939538"/>
            <a:ext cx="6516671" cy="5254728"/>
          </a:xfrm>
          <a:prstGeom prst="rect">
            <a:avLst/>
          </a:prstGeom>
        </p:spPr>
      </p:pic>
      <p:sp>
        <p:nvSpPr>
          <p:cNvPr id="2" name="TextBox 1">
            <a:extLst>
              <a:ext uri="{FF2B5EF4-FFF2-40B4-BE49-F238E27FC236}">
                <a16:creationId xmlns:a16="http://schemas.microsoft.com/office/drawing/2014/main" id="{06E8C4D6-0CAB-4581-B510-2D62A486B2E0}"/>
              </a:ext>
            </a:extLst>
          </p:cNvPr>
          <p:cNvSpPr txBox="1"/>
          <p:nvPr/>
        </p:nvSpPr>
        <p:spPr>
          <a:xfrm>
            <a:off x="575035" y="1319753"/>
            <a:ext cx="3082565" cy="461665"/>
          </a:xfrm>
          <a:prstGeom prst="rect">
            <a:avLst/>
          </a:prstGeom>
          <a:noFill/>
        </p:spPr>
        <p:txBody>
          <a:bodyPr wrap="square" rtlCol="0">
            <a:spAutoFit/>
          </a:bodyPr>
          <a:lstStyle/>
          <a:p>
            <a:r>
              <a:rPr lang="en-US" sz="2400" dirty="0" err="1">
                <a:latin typeface="Times New Roman" panose="02020603050405020304" pitchFamily="18" charset="0"/>
                <a:cs typeface="Times New Roman" panose="02020603050405020304" pitchFamily="18" charset="0"/>
              </a:rPr>
              <a:t>XgBoost</a:t>
            </a:r>
            <a:r>
              <a:rPr lang="en-US" sz="2400" dirty="0">
                <a:latin typeface="Times New Roman" panose="02020603050405020304" pitchFamily="18" charset="0"/>
                <a:cs typeface="Times New Roman" panose="02020603050405020304" pitchFamily="18" charset="0"/>
              </a:rPr>
              <a:t> Model</a:t>
            </a: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56"/>
          <p:cNvSpPr txBox="1">
            <a:spLocks noGrp="1"/>
          </p:cNvSpPr>
          <p:nvPr>
            <p:ph type="title"/>
          </p:nvPr>
        </p:nvSpPr>
        <p:spPr>
          <a:xfrm>
            <a:off x="228600" y="205507"/>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2300"/>
              <a:buFont typeface="Georgia"/>
              <a:buNone/>
            </a:pPr>
            <a:r>
              <a:rPr lang="en-US" sz="2800" b="1" dirty="0">
                <a:solidFill>
                  <a:schemeClr val="tx1"/>
                </a:solidFill>
                <a:latin typeface="Times New Roman" panose="02020603050405020304" pitchFamily="18" charset="0"/>
                <a:cs typeface="Times New Roman" panose="02020603050405020304" pitchFamily="18" charset="0"/>
                <a:sym typeface="Times New Roman"/>
              </a:rPr>
              <a:t>Accuracies for all models</a:t>
            </a:r>
            <a:endParaRPr sz="2800" dirty="0">
              <a:solidFill>
                <a:schemeClr val="tx1"/>
              </a:solidFill>
              <a:latin typeface="Times New Roman" panose="02020603050405020304" pitchFamily="18" charset="0"/>
              <a:cs typeface="Times New Roman" panose="02020603050405020304" pitchFamily="18" charset="0"/>
            </a:endParaRPr>
          </a:p>
        </p:txBody>
      </p:sp>
      <p:pic>
        <p:nvPicPr>
          <p:cNvPr id="419" name="Google Shape;419;p56"/>
          <p:cNvPicPr preferRelativeResize="0"/>
          <p:nvPr/>
        </p:nvPicPr>
        <p:blipFill rotWithShape="1">
          <a:blip r:embed="rId3">
            <a:alphaModFix/>
          </a:blip>
          <a:srcRect/>
          <a:stretch/>
        </p:blipFill>
        <p:spPr>
          <a:xfrm>
            <a:off x="9580951" y="6068383"/>
            <a:ext cx="2592012" cy="805375"/>
          </a:xfrm>
          <a:prstGeom prst="rect">
            <a:avLst/>
          </a:prstGeom>
          <a:noFill/>
          <a:ln>
            <a:noFill/>
          </a:ln>
        </p:spPr>
      </p:pic>
      <p:graphicFrame>
        <p:nvGraphicFramePr>
          <p:cNvPr id="5" name="Table 7">
            <a:extLst>
              <a:ext uri="{FF2B5EF4-FFF2-40B4-BE49-F238E27FC236}">
                <a16:creationId xmlns:a16="http://schemas.microsoft.com/office/drawing/2014/main" id="{CBDE0F95-EA80-4FFE-BE8A-A01E9C21742C}"/>
              </a:ext>
            </a:extLst>
          </p:cNvPr>
          <p:cNvGraphicFramePr>
            <a:graphicFrameLocks noGrp="1"/>
          </p:cNvGraphicFramePr>
          <p:nvPr>
            <p:extLst>
              <p:ext uri="{D42A27DB-BD31-4B8C-83A1-F6EECF244321}">
                <p14:modId xmlns:p14="http://schemas.microsoft.com/office/powerpoint/2010/main" val="4049343484"/>
              </p:ext>
            </p:extLst>
          </p:nvPr>
        </p:nvGraphicFramePr>
        <p:xfrm>
          <a:off x="423118" y="1296555"/>
          <a:ext cx="4393980" cy="4262310"/>
        </p:xfrm>
        <a:graphic>
          <a:graphicData uri="http://schemas.openxmlformats.org/drawingml/2006/table">
            <a:tbl>
              <a:tblPr firstRow="1" bandRow="1">
                <a:tableStyleId>{69CF1AB2-1976-4502-BF36-3FF5EA218861}</a:tableStyleId>
              </a:tblPr>
              <a:tblGrid>
                <a:gridCol w="2782854">
                  <a:extLst>
                    <a:ext uri="{9D8B030D-6E8A-4147-A177-3AD203B41FA5}">
                      <a16:colId xmlns:a16="http://schemas.microsoft.com/office/drawing/2014/main" val="3796618345"/>
                    </a:ext>
                  </a:extLst>
                </a:gridCol>
                <a:gridCol w="1611126">
                  <a:extLst>
                    <a:ext uri="{9D8B030D-6E8A-4147-A177-3AD203B41FA5}">
                      <a16:colId xmlns:a16="http://schemas.microsoft.com/office/drawing/2014/main" val="2237331229"/>
                    </a:ext>
                  </a:extLst>
                </a:gridCol>
              </a:tblGrid>
              <a:tr h="630115">
                <a:tc>
                  <a:txBody>
                    <a:bodyPr/>
                    <a:lstStyle/>
                    <a:p>
                      <a:pPr lvl="0">
                        <a:buNone/>
                      </a:pPr>
                      <a:r>
                        <a:rPr lang="en-US" b="1" dirty="0"/>
                        <a:t>Models-</a:t>
                      </a:r>
                      <a:r>
                        <a:rPr lang="en-US" b="1" dirty="0" err="1"/>
                        <a:t>Builded</a:t>
                      </a:r>
                      <a:endParaRPr lang="en-US" b="1" dirty="0">
                        <a:latin typeface="Times New Roman" panose="02020603050405020304" pitchFamily="18" charset="0"/>
                        <a:cs typeface="Times New Roman" panose="02020603050405020304" pitchFamily="18" charset="0"/>
                      </a:endParaRPr>
                    </a:p>
                  </a:txBody>
                  <a:tcPr/>
                </a:tc>
                <a:tc>
                  <a:txBody>
                    <a:bodyPr/>
                    <a:lstStyle/>
                    <a:p>
                      <a:pPr lvl="0">
                        <a:buNone/>
                      </a:pPr>
                      <a:r>
                        <a:rPr lang="en-US" b="1" dirty="0"/>
                        <a:t>RMSE Value</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07940036"/>
                  </a:ext>
                </a:extLst>
              </a:tr>
              <a:tr h="370839">
                <a:tc>
                  <a:txBody>
                    <a:bodyPr/>
                    <a:lstStyle/>
                    <a:p>
                      <a:pPr lvl="0">
                        <a:buNone/>
                      </a:pPr>
                      <a:r>
                        <a:rPr lang="en-US" b="1" dirty="0"/>
                        <a:t>Linear</a:t>
                      </a:r>
                      <a:endParaRPr lang="en-US" b="1" dirty="0">
                        <a:latin typeface="Times New Roman" panose="02020603050405020304" pitchFamily="18" charset="0"/>
                        <a:cs typeface="Times New Roman" panose="02020603050405020304" pitchFamily="18" charset="0"/>
                      </a:endParaRPr>
                    </a:p>
                  </a:txBody>
                  <a:tcPr/>
                </a:tc>
                <a:tc>
                  <a:txBody>
                    <a:bodyPr/>
                    <a:lstStyle/>
                    <a:p>
                      <a:r>
                        <a:rPr lang="en-US" b="1" dirty="0"/>
                        <a:t>3.155</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19284942"/>
                  </a:ext>
                </a:extLst>
              </a:tr>
              <a:tr h="370840">
                <a:tc>
                  <a:txBody>
                    <a:bodyPr/>
                    <a:lstStyle/>
                    <a:p>
                      <a:pPr lvl="0">
                        <a:buNone/>
                      </a:pPr>
                      <a:r>
                        <a:rPr lang="en-US" b="1" dirty="0"/>
                        <a:t>Exponential</a:t>
                      </a:r>
                      <a:endParaRPr lang="en-US" b="1" dirty="0">
                        <a:latin typeface="Times New Roman" panose="02020603050405020304" pitchFamily="18" charset="0"/>
                        <a:cs typeface="Times New Roman" panose="02020603050405020304" pitchFamily="18" charset="0"/>
                      </a:endParaRPr>
                    </a:p>
                  </a:txBody>
                  <a:tcPr/>
                </a:tc>
                <a:tc>
                  <a:txBody>
                    <a:bodyPr/>
                    <a:lstStyle/>
                    <a:p>
                      <a:r>
                        <a:rPr lang="en-US" b="1" dirty="0"/>
                        <a:t>3.510</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04823824"/>
                  </a:ext>
                </a:extLst>
              </a:tr>
              <a:tr h="370840">
                <a:tc>
                  <a:txBody>
                    <a:bodyPr/>
                    <a:lstStyle/>
                    <a:p>
                      <a:r>
                        <a:rPr lang="en-US" b="1" dirty="0"/>
                        <a:t>Quadratic</a:t>
                      </a:r>
                      <a:endParaRPr lang="en-US" b="1" dirty="0">
                        <a:latin typeface="Times New Roman" panose="02020603050405020304" pitchFamily="18" charset="0"/>
                        <a:cs typeface="Times New Roman" panose="02020603050405020304" pitchFamily="18" charset="0"/>
                      </a:endParaRPr>
                    </a:p>
                  </a:txBody>
                  <a:tcPr/>
                </a:tc>
                <a:tc>
                  <a:txBody>
                    <a:bodyPr/>
                    <a:lstStyle/>
                    <a:p>
                      <a:r>
                        <a:rPr lang="en-US" b="1" dirty="0"/>
                        <a:t>3.144</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22231817"/>
                  </a:ext>
                </a:extLst>
              </a:tr>
              <a:tr h="370840">
                <a:tc>
                  <a:txBody>
                    <a:bodyPr/>
                    <a:lstStyle/>
                    <a:p>
                      <a:r>
                        <a:rPr lang="en-US" b="1" dirty="0"/>
                        <a:t>Additive seasonality</a:t>
                      </a:r>
                      <a:endParaRPr lang="en-US" b="1" dirty="0">
                        <a:latin typeface="Times New Roman" panose="02020603050405020304" pitchFamily="18" charset="0"/>
                        <a:cs typeface="Times New Roman" panose="02020603050405020304" pitchFamily="18" charset="0"/>
                      </a:endParaRPr>
                    </a:p>
                  </a:txBody>
                  <a:tcPr/>
                </a:tc>
                <a:tc>
                  <a:txBody>
                    <a:bodyPr/>
                    <a:lstStyle/>
                    <a:p>
                      <a:r>
                        <a:rPr lang="en-US" b="1" dirty="0"/>
                        <a:t>3.158</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55666186"/>
                  </a:ext>
                </a:extLst>
              </a:tr>
              <a:tr h="370840">
                <a:tc>
                  <a:txBody>
                    <a:bodyPr/>
                    <a:lstStyle/>
                    <a:p>
                      <a:r>
                        <a:rPr lang="en-US" b="1" dirty="0"/>
                        <a:t>Multiplicative seasonality</a:t>
                      </a:r>
                      <a:endParaRPr lang="en-US" b="1" dirty="0">
                        <a:latin typeface="Times New Roman" panose="02020603050405020304" pitchFamily="18" charset="0"/>
                        <a:cs typeface="Times New Roman" panose="02020603050405020304" pitchFamily="18" charset="0"/>
                      </a:endParaRPr>
                    </a:p>
                  </a:txBody>
                  <a:tcPr/>
                </a:tc>
                <a:tc>
                  <a:txBody>
                    <a:bodyPr/>
                    <a:lstStyle/>
                    <a:p>
                      <a:r>
                        <a:rPr lang="en-US" b="1" dirty="0"/>
                        <a:t>3.348</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13037863"/>
                  </a:ext>
                </a:extLst>
              </a:tr>
              <a:tr h="370840">
                <a:tc>
                  <a:txBody>
                    <a:bodyPr/>
                    <a:lstStyle/>
                    <a:p>
                      <a:r>
                        <a:rPr lang="en-US" sz="1400" b="1" u="none" strike="noStrike" noProof="0" dirty="0"/>
                        <a:t>Additive seasonality quadratic trend</a:t>
                      </a:r>
                      <a:endParaRPr lang="en-US" sz="1400" b="1" u="none" strike="noStrike" noProof="0" dirty="0">
                        <a:latin typeface="Times New Roman" panose="02020603050405020304" pitchFamily="18" charset="0"/>
                        <a:cs typeface="Times New Roman" panose="02020603050405020304" pitchFamily="18" charset="0"/>
                      </a:endParaRPr>
                    </a:p>
                  </a:txBody>
                  <a:tcPr/>
                </a:tc>
                <a:tc>
                  <a:txBody>
                    <a:bodyPr/>
                    <a:lstStyle/>
                    <a:p>
                      <a:r>
                        <a:rPr lang="en-US" b="1" dirty="0"/>
                        <a:t>3.156</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80691637"/>
                  </a:ext>
                </a:extLst>
              </a:tr>
              <a:tr h="370840">
                <a:tc>
                  <a:txBody>
                    <a:bodyPr/>
                    <a:lstStyle/>
                    <a:p>
                      <a:r>
                        <a:rPr lang="en-US" b="1" dirty="0"/>
                        <a:t>Multiplicative seasonality linear trend</a:t>
                      </a:r>
                      <a:endParaRPr lang="en-US" b="1" dirty="0">
                        <a:latin typeface="Times New Roman" panose="02020603050405020304" pitchFamily="18" charset="0"/>
                        <a:cs typeface="Times New Roman" panose="02020603050405020304" pitchFamily="18" charset="0"/>
                      </a:endParaRPr>
                    </a:p>
                  </a:txBody>
                  <a:tcPr/>
                </a:tc>
                <a:tc>
                  <a:txBody>
                    <a:bodyPr/>
                    <a:lstStyle/>
                    <a:p>
                      <a:r>
                        <a:rPr lang="en-US" b="1" dirty="0"/>
                        <a:t>41.160</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44953336"/>
                  </a:ext>
                </a:extLst>
              </a:tr>
              <a:tr h="370838">
                <a:tc>
                  <a:txBody>
                    <a:bodyPr/>
                    <a:lstStyle/>
                    <a:p>
                      <a:pPr lvl="0">
                        <a:buNone/>
                      </a:pPr>
                      <a:r>
                        <a:rPr lang="en-US" b="1" dirty="0"/>
                        <a:t>ARIMA</a:t>
                      </a:r>
                      <a:endParaRPr lang="en-US" b="1" dirty="0">
                        <a:latin typeface="Times New Roman" panose="02020603050405020304" pitchFamily="18" charset="0"/>
                        <a:cs typeface="Times New Roman" panose="02020603050405020304" pitchFamily="18" charset="0"/>
                      </a:endParaRPr>
                    </a:p>
                  </a:txBody>
                  <a:tcPr/>
                </a:tc>
                <a:tc>
                  <a:txBody>
                    <a:bodyPr/>
                    <a:lstStyle/>
                    <a:p>
                      <a:pPr lvl="0">
                        <a:buNone/>
                      </a:pPr>
                      <a:r>
                        <a:rPr lang="en-US" b="1" dirty="0"/>
                        <a:t>3.521</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95264981"/>
                  </a:ext>
                </a:extLst>
              </a:tr>
              <a:tr h="370838">
                <a:tc>
                  <a:txBody>
                    <a:bodyPr/>
                    <a:lstStyle/>
                    <a:p>
                      <a:pPr lvl="0">
                        <a:buNone/>
                      </a:pPr>
                      <a:r>
                        <a:rPr lang="en-US" sz="1400" b="1" u="none" strike="noStrike" noProof="0" dirty="0" err="1"/>
                        <a:t>XgBoost</a:t>
                      </a:r>
                      <a:endParaRPr lang="en-US" sz="1400" b="1" u="none" strike="noStrike" noProof="0" dirty="0">
                        <a:latin typeface="Times New Roman" panose="02020603050405020304" pitchFamily="18" charset="0"/>
                        <a:cs typeface="Times New Roman" panose="02020603050405020304" pitchFamily="18" charset="0"/>
                      </a:endParaRPr>
                    </a:p>
                  </a:txBody>
                  <a:tcPr/>
                </a:tc>
                <a:tc>
                  <a:txBody>
                    <a:bodyPr/>
                    <a:lstStyle/>
                    <a:p>
                      <a:pPr lvl="0">
                        <a:buNone/>
                      </a:pPr>
                      <a:r>
                        <a:rPr lang="en-US" b="1" dirty="0"/>
                        <a:t>0.343</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73372116"/>
                  </a:ext>
                </a:extLst>
              </a:tr>
            </a:tbl>
          </a:graphicData>
        </a:graphic>
      </p:graphicFrame>
      <p:graphicFrame>
        <p:nvGraphicFramePr>
          <p:cNvPr id="7" name="Table 7">
            <a:extLst>
              <a:ext uri="{FF2B5EF4-FFF2-40B4-BE49-F238E27FC236}">
                <a16:creationId xmlns:a16="http://schemas.microsoft.com/office/drawing/2014/main" id="{AA05FA41-60F2-4263-B6A3-6AEB2EA14BB0}"/>
              </a:ext>
            </a:extLst>
          </p:cNvPr>
          <p:cNvGraphicFramePr>
            <a:graphicFrameLocks noGrp="1"/>
          </p:cNvGraphicFramePr>
          <p:nvPr>
            <p:extLst>
              <p:ext uri="{D42A27DB-BD31-4B8C-83A1-F6EECF244321}">
                <p14:modId xmlns:p14="http://schemas.microsoft.com/office/powerpoint/2010/main" val="3853010775"/>
              </p:ext>
            </p:extLst>
          </p:nvPr>
        </p:nvGraphicFramePr>
        <p:xfrm>
          <a:off x="6241027" y="1296555"/>
          <a:ext cx="4393980" cy="2103314"/>
        </p:xfrm>
        <a:graphic>
          <a:graphicData uri="http://schemas.openxmlformats.org/drawingml/2006/table">
            <a:tbl>
              <a:tblPr firstRow="1" bandRow="1">
                <a:tableStyleId>{C4B1156A-380E-4F78-BDF5-A606A8083BF9}</a:tableStyleId>
              </a:tblPr>
              <a:tblGrid>
                <a:gridCol w="2782854">
                  <a:extLst>
                    <a:ext uri="{9D8B030D-6E8A-4147-A177-3AD203B41FA5}">
                      <a16:colId xmlns:a16="http://schemas.microsoft.com/office/drawing/2014/main" val="3796618345"/>
                    </a:ext>
                  </a:extLst>
                </a:gridCol>
                <a:gridCol w="1611126">
                  <a:extLst>
                    <a:ext uri="{9D8B030D-6E8A-4147-A177-3AD203B41FA5}">
                      <a16:colId xmlns:a16="http://schemas.microsoft.com/office/drawing/2014/main" val="2237331229"/>
                    </a:ext>
                  </a:extLst>
                </a:gridCol>
              </a:tblGrid>
              <a:tr h="630115">
                <a:tc>
                  <a:txBody>
                    <a:bodyPr/>
                    <a:lstStyle/>
                    <a:p>
                      <a:pPr lvl="0">
                        <a:buNone/>
                      </a:pPr>
                      <a:r>
                        <a:rPr lang="en-US" b="1" dirty="0"/>
                        <a:t>Models-</a:t>
                      </a:r>
                      <a:r>
                        <a:rPr lang="en-US" b="1" dirty="0" err="1"/>
                        <a:t>Builded</a:t>
                      </a:r>
                      <a:endParaRPr lang="en-US" b="1" dirty="0">
                        <a:latin typeface="Times New Roman" panose="02020603050405020304" pitchFamily="18" charset="0"/>
                        <a:cs typeface="Times New Roman" panose="02020603050405020304" pitchFamily="18" charset="0"/>
                      </a:endParaRPr>
                    </a:p>
                  </a:txBody>
                  <a:tcPr/>
                </a:tc>
                <a:tc>
                  <a:txBody>
                    <a:bodyPr/>
                    <a:lstStyle/>
                    <a:p>
                      <a:pPr lvl="0">
                        <a:buNone/>
                      </a:pPr>
                      <a:r>
                        <a:rPr lang="en-US" b="1" dirty="0"/>
                        <a:t>MAPE Value</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07940036"/>
                  </a:ext>
                </a:extLst>
              </a:tr>
              <a:tr h="370839">
                <a:tc>
                  <a:txBody>
                    <a:bodyPr/>
                    <a:lstStyle/>
                    <a:p>
                      <a:pPr lvl="0">
                        <a:buNone/>
                      </a:pPr>
                      <a:r>
                        <a:rPr lang="en-US" b="1" dirty="0"/>
                        <a:t>Simple Exponential Method</a:t>
                      </a:r>
                      <a:endParaRPr lang="en-US" b="1" dirty="0">
                        <a:latin typeface="Times New Roman" panose="02020603050405020304" pitchFamily="18" charset="0"/>
                        <a:cs typeface="Times New Roman" panose="02020603050405020304" pitchFamily="18" charset="0"/>
                      </a:endParaRPr>
                    </a:p>
                  </a:txBody>
                  <a:tcPr/>
                </a:tc>
                <a:tc>
                  <a:txBody>
                    <a:bodyPr/>
                    <a:lstStyle/>
                    <a:p>
                      <a:r>
                        <a:rPr lang="en-US" b="1" dirty="0"/>
                        <a:t>3.548</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019284942"/>
                  </a:ext>
                </a:extLst>
              </a:tr>
              <a:tr h="370840">
                <a:tc>
                  <a:txBody>
                    <a:bodyPr/>
                    <a:lstStyle/>
                    <a:p>
                      <a:pPr lvl="0">
                        <a:buNone/>
                      </a:pPr>
                      <a:r>
                        <a:rPr lang="en-US" b="1" dirty="0"/>
                        <a:t>Holt’s method</a:t>
                      </a:r>
                      <a:endParaRPr lang="en-US" b="1" dirty="0">
                        <a:latin typeface="Times New Roman" panose="02020603050405020304" pitchFamily="18" charset="0"/>
                        <a:cs typeface="Times New Roman" panose="02020603050405020304" pitchFamily="18" charset="0"/>
                      </a:endParaRPr>
                    </a:p>
                  </a:txBody>
                  <a:tcPr/>
                </a:tc>
                <a:tc>
                  <a:txBody>
                    <a:bodyPr/>
                    <a:lstStyle/>
                    <a:p>
                      <a:r>
                        <a:rPr lang="en-US" b="1" dirty="0"/>
                        <a:t>67.91</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04823824"/>
                  </a:ext>
                </a:extLst>
              </a:tr>
              <a:tr h="370840">
                <a:tc>
                  <a:txBody>
                    <a:bodyPr/>
                    <a:lstStyle/>
                    <a:p>
                      <a:r>
                        <a:rPr lang="en-US" b="1" dirty="0"/>
                        <a:t>Holt’s winter exponential smoothing with additive seasonality and additive trend</a:t>
                      </a:r>
                      <a:endParaRPr lang="en-US" b="1" dirty="0">
                        <a:latin typeface="Times New Roman" panose="02020603050405020304" pitchFamily="18" charset="0"/>
                        <a:cs typeface="Times New Roman" panose="02020603050405020304" pitchFamily="18" charset="0"/>
                      </a:endParaRPr>
                    </a:p>
                  </a:txBody>
                  <a:tcPr/>
                </a:tc>
                <a:tc>
                  <a:txBody>
                    <a:bodyPr/>
                    <a:lstStyle/>
                    <a:p>
                      <a:r>
                        <a:rPr lang="en-US" b="1" dirty="0"/>
                        <a:t>3.36</a:t>
                      </a:r>
                      <a:endParaRPr lang="en-US"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2223181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C26D2-25E4-4FB1-93BE-B194D5E445E4}"/>
              </a:ext>
            </a:extLst>
          </p:cNvPr>
          <p:cNvSpPr>
            <a:spLocks noGrp="1"/>
          </p:cNvSpPr>
          <p:nvPr>
            <p:ph type="title"/>
          </p:nvPr>
        </p:nvSpPr>
        <p:spPr>
          <a:xfrm>
            <a:off x="0" y="171893"/>
            <a:ext cx="10515600" cy="867839"/>
          </a:xfrm>
        </p:spPr>
        <p:txBody>
          <a:bodyPr/>
          <a:lstStyle/>
          <a:p>
            <a:r>
              <a:rPr lang="en-US" sz="2800" b="1" dirty="0">
                <a:solidFill>
                  <a:schemeClr val="tx1"/>
                </a:solidFill>
                <a:latin typeface="Times New Roman" panose="02020603050405020304" pitchFamily="18" charset="0"/>
                <a:ea typeface="Times New Roman"/>
                <a:cs typeface="Times New Roman" panose="02020603050405020304" pitchFamily="18" charset="0"/>
                <a:sym typeface="Times New Roman"/>
              </a:rPr>
              <a:t>         Best Model  </a:t>
            </a:r>
            <a:br>
              <a:rPr lang="en-US" sz="2800" b="1" dirty="0">
                <a:solidFill>
                  <a:schemeClr val="tx1"/>
                </a:solidFill>
                <a:latin typeface="Times New Roman" panose="02020603050405020304" pitchFamily="18" charset="0"/>
                <a:cs typeface="Times New Roman" panose="02020603050405020304" pitchFamily="18" charset="0"/>
              </a:rPr>
            </a:br>
            <a:endParaRPr lang="en-IN" sz="2800" b="1"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2BC1ED3-C6A9-47B0-A7C9-EC47AB5A94AF}"/>
              </a:ext>
            </a:extLst>
          </p:cNvPr>
          <p:cNvSpPr txBox="1"/>
          <p:nvPr/>
        </p:nvSpPr>
        <p:spPr>
          <a:xfrm>
            <a:off x="624526" y="1039732"/>
            <a:ext cx="6094428" cy="707886"/>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In this project I'm choosing ARIMA as the Best model with test RMSE of 3.521</a:t>
            </a:r>
          </a:p>
        </p:txBody>
      </p:sp>
      <p:pic>
        <p:nvPicPr>
          <p:cNvPr id="5" name="Picture 4">
            <a:extLst>
              <a:ext uri="{FF2B5EF4-FFF2-40B4-BE49-F238E27FC236}">
                <a16:creationId xmlns:a16="http://schemas.microsoft.com/office/drawing/2014/main" id="{4214253C-B44D-4E09-8ED2-8D4EFECAE587}"/>
              </a:ext>
            </a:extLst>
          </p:cNvPr>
          <p:cNvPicPr>
            <a:picLocks noChangeAspect="1"/>
          </p:cNvPicPr>
          <p:nvPr/>
        </p:nvPicPr>
        <p:blipFill>
          <a:blip r:embed="rId2"/>
          <a:stretch>
            <a:fillRect/>
          </a:stretch>
        </p:blipFill>
        <p:spPr>
          <a:xfrm>
            <a:off x="624526" y="1907571"/>
            <a:ext cx="5653727" cy="3996965"/>
          </a:xfrm>
          <a:prstGeom prst="rect">
            <a:avLst/>
          </a:prstGeom>
        </p:spPr>
      </p:pic>
      <p:pic>
        <p:nvPicPr>
          <p:cNvPr id="6" name="Picture 5">
            <a:extLst>
              <a:ext uri="{FF2B5EF4-FFF2-40B4-BE49-F238E27FC236}">
                <a16:creationId xmlns:a16="http://schemas.microsoft.com/office/drawing/2014/main" id="{79A5439A-8EB7-4995-AA7A-BDFF5646DFB1}"/>
              </a:ext>
            </a:extLst>
          </p:cNvPr>
          <p:cNvPicPr>
            <a:picLocks noChangeAspect="1"/>
          </p:cNvPicPr>
          <p:nvPr/>
        </p:nvPicPr>
        <p:blipFill>
          <a:blip r:embed="rId3"/>
          <a:stretch>
            <a:fillRect/>
          </a:stretch>
        </p:blipFill>
        <p:spPr>
          <a:xfrm>
            <a:off x="6647573" y="1907570"/>
            <a:ext cx="4919901" cy="3996966"/>
          </a:xfrm>
          <a:prstGeom prst="rect">
            <a:avLst/>
          </a:prstGeom>
        </p:spPr>
      </p:pic>
      <p:pic>
        <p:nvPicPr>
          <p:cNvPr id="7" name="Google Shape;419;p56">
            <a:extLst>
              <a:ext uri="{FF2B5EF4-FFF2-40B4-BE49-F238E27FC236}">
                <a16:creationId xmlns:a16="http://schemas.microsoft.com/office/drawing/2014/main" id="{79C08D16-A4AD-460C-A167-074E413ED094}"/>
              </a:ext>
            </a:extLst>
          </p:cNvPr>
          <p:cNvPicPr preferRelativeResize="0"/>
          <p:nvPr/>
        </p:nvPicPr>
        <p:blipFill rotWithShape="1">
          <a:blip r:embed="rId4">
            <a:alphaModFix/>
          </a:blip>
          <a:srcRect/>
          <a:stretch/>
        </p:blipFill>
        <p:spPr>
          <a:xfrm>
            <a:off x="9580951" y="6049529"/>
            <a:ext cx="2592012" cy="805375"/>
          </a:xfrm>
          <a:prstGeom prst="rect">
            <a:avLst/>
          </a:prstGeom>
          <a:noFill/>
          <a:ln>
            <a:noFill/>
          </a:ln>
        </p:spPr>
      </p:pic>
    </p:spTree>
    <p:extLst>
      <p:ext uri="{BB962C8B-B14F-4D97-AF65-F5344CB8AC3E}">
        <p14:creationId xmlns:p14="http://schemas.microsoft.com/office/powerpoint/2010/main" val="20276733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7"/>
          <p:cNvSpPr txBox="1">
            <a:spLocks noGrp="1"/>
          </p:cNvSpPr>
          <p:nvPr>
            <p:ph type="title"/>
          </p:nvPr>
        </p:nvSpPr>
        <p:spPr>
          <a:xfrm>
            <a:off x="185871" y="-78409"/>
            <a:ext cx="11850553" cy="998131"/>
          </a:xfrm>
          <a:prstGeom prst="rect">
            <a:avLst/>
          </a:prstGeom>
          <a:noFill/>
          <a:ln>
            <a:noFill/>
          </a:ln>
        </p:spPr>
        <p:txBody>
          <a:bodyPr spcFirstLastPara="1" wrap="square" lIns="91425" tIns="45675" rIns="91425" bIns="45675" anchor="ctr" anchorCtr="0">
            <a:spAutoFit/>
          </a:bodyPr>
          <a:lstStyle/>
          <a:p>
            <a:pPr marL="0" lvl="0" indent="0" algn="l" rtl="0">
              <a:lnSpc>
                <a:spcPct val="115000"/>
              </a:lnSpc>
              <a:spcBef>
                <a:spcPts val="1600"/>
              </a:spcBef>
              <a:spcAft>
                <a:spcPts val="1600"/>
              </a:spcAft>
              <a:buSzPts val="2300"/>
              <a:buNone/>
            </a:pPr>
            <a:r>
              <a:rPr lang="en-US" sz="2800" b="1" dirty="0">
                <a:solidFill>
                  <a:schemeClr val="tx1"/>
                </a:solidFill>
                <a:latin typeface="Times New Roman" panose="02020603050405020304" pitchFamily="18" charset="0"/>
                <a:ea typeface="Times New Roman"/>
                <a:cs typeface="Times New Roman" panose="02020603050405020304" pitchFamily="18" charset="0"/>
                <a:sym typeface="Times New Roman"/>
              </a:rPr>
              <a:t>Model Deployment Strategy using Stream-Lit</a:t>
            </a:r>
            <a:endParaRPr sz="4400" dirty="0">
              <a:solidFill>
                <a:schemeClr val="tx1"/>
              </a:solidFill>
              <a:latin typeface="Times New Roman" panose="02020603050405020304" pitchFamily="18" charset="0"/>
              <a:cs typeface="Times New Roman" panose="02020603050405020304" pitchFamily="18" charset="0"/>
            </a:endParaRPr>
          </a:p>
        </p:txBody>
      </p:sp>
      <p:sp>
        <p:nvSpPr>
          <p:cNvPr id="428" name="Google Shape;428;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29" name="Google Shape;429;p57" descr="data:image/jpeg;base64,/9j/4AAQSkZJRgABAQAAAQABAAD/2wCEAAkGBw8QEhASEBIQEBEVEhYWFxgVEBUSGRcSFRUWGhUYFhMdHCggGBolGxUYITEhJSkrLjEuFx8zOjMuNygtLisBCgoKDg0OGxAQGyslICUtLS0tMistLS0rLS0tLy0rLS0xLS0tLS8tLS0tLS0tKy41LS8tLi0tLS0tLS0tLS0uLf/AABEIAOEA4QMBIgACEQEDEQH/xAAcAAEAAQUBAQAAAAAAAAAAAAAABwEDBQYIBAL/xABSEAABAwIBBgUNCwkHBQAAAAABAAIDBBEFBgchMUFREhdhcZETIjRUdIGSlKGxs8HTCDI1QlJTYpO00dIWGCMkVXKDo+MUM0Oy4fDxFWRzgsL/xAAbAQEAAgMBAQAAAAAAAAAAAAAAAgUDBAYBB//EADkRAAIBAQQGCAQFBAMAAAAAAAABAgMEBRExEiFhgZGxEyJBUXGhwdEyNHLwFSMzUuEGstLxFJKi/9oADAMBAAIRAxEAPwCcUREAREQBERAEReKuxGGEXleG8mkk8zRpQjKSitKTwW09qtSStaC5zg1o1kkADnJWpYhlgTcQMsPlO0nvN1DvnvLXKytlmN5Xl56AOYfco6SKi0X3RhqprSfBcc3uWG03KvyrgZcRgzO8EdJ0la1X4/UzXBfwG/JaNHfO3vrFovMcSitF5WivqcsF3LV/L3vDYZ3BsppIbNlvJHymzmjkvrH+9C3ShrYp28OJwcNu8HcRrBUWq9S1MkLg+NxY7k2jcRqI5CpI2LFe9ShhGp1o+a8G8/B7miV0WuYPlPHLZktopN+trjyHZ31sa9OooWinXjpU3iuXis0wiIhmC+SQNJ0L5kka0FziABrK13EcRMpsLhm7fyn7lr17RGktefYiE6igtZdxHFC7rYzZo27XfcFn2uuAd601bXQOvHGfojyaFq2KtKpObk+xffmY6U3JvE9KIisjOEREAREQBERAEREAReepqGRjhSODBvJt0b1r1dlfG3RAwyfSN2jvC1z5F42ka9otdGh+pJLZ28Fr3m0rCYhlHTRXAd1R+5unpOr1rTcQxaef37yW/JGgeTWvCouRR2i/W9VGOG2Xtlxb8DN1+VFTJoaRCNzdJ77tfRZYTSSSbknWTpJ5yiKJSVq1Ss9KpJt7fbJbgqKqLwxFERF6AqKqKQKLOYNlFLBZr7yRbibcEcjvv8iwaqpmSjXqUZadN4P7z7/B6t5KFBXxTt4UTg4bdhB3EbFeqZ2xtLnGw853DlUZ4d1UPDonFhHxhsHKNoWfqqp8pBeb2GzQBzBa1ptKpLBa5cvE6qx3jKtTblDB9/Y/v7eaV+vrnTHToaNQ9Z3leVfIKqqWUnJ6Uniybk28WfV1smBvvEOQkeW/rWsrPZOO617dzgekf6LZsLwreKfv6Geg+uZlERXRuBERAEREAREQBYjKWqfDTvfGeC+7bGwNrnTr5LrLrXMt3WgaN7x0AH/ReN4I1bdNws1SSeD0X7GlTzPeeE9xe7eSSekr4RFiOFeeIRFpmWmVlTQ1DI4mQua6IPPDbJe5kkGx40WaF6liZaNGdaahBYtm5oos4yK35qk8CT2icZFb81SeBJ7RS0Gbn4TbP2ea9yU0UWcZFb81SeBJ7ROMit+apPAk9ovNBj8Jtn7PNe5Kaoot4yK35qk8CT2icZFb81SeBJ7Re6LH4TbP2ea9yUkUW8ZFb81SeBJ7ROMit+ZpPq5PaJosfhNs/Z5r3JSV+lpi87htP3cqibjIrPmaTwJPaL2MzsV4FhDRAf8Ajl9qoVnUS/LWL3ajYoXNXcsaqwS2rXw8yZYow0WaLBfahfjaxD5mi8CX2qrxt4h8zRfVy+1VW7LWbxa817lyrNNLBJcUTQihfjbxD5mi8CX2qcbeIfM0XgS+1Xn/ABK37fNe5LoKnd5ompZbJx/XvG9t+gj71z/xuYh8zRfVy+1V+kzyYlE7hNhor2I0xzbf4qy0LNVjUUmstqMlOjOMk2dNIoVze52cQxHEKakmipGRydU4RjjlDhwIXvFiZCNbRsU1K2NwIiIAiIgCIiALUsvn6Kdvyi/zNHrW2rSsu3XkhbuaT0n/AEUZZFbe7wsc9uH9y9DWURFjONCizOr2XD3M30kqlNRZnW7Lh7mb6SVThmWV0fOQ38maUiKTeI7Gd9J9c78CmdkRkik3iOxnfSfXO/AnEdjO+k+ud+BARkikDEMz2NxC4gjnG3qUzCfBcWk94FaTXUE0DzHPFJDINbZGOY4f+pF0B5UREARFseTWRWJYhppaZ74726o60ceux/SOIDrbQLnkQGuIpfocwlc4XmqqWI7mCSXpuGq5VZgqwD9FWUzzueySMdI4XmQEOIt0yizY4vQgvkpzLENb4D1UAbSWjrwOUtAWloAiIgN5zJfDVD/H+zTLqpcg5v3EV9OQSCOqEEaCCIZLEFdKZP5SiS0c5DZNTXauFyHcfOsyoylDTX3kadS3UqdoVCeptJp9jxbWGx6tWOeWee1IiLCbgREQBERAFoeWr71AG5oHT/yt8UcZVPvVTcnBHQwetRnkU9+TwsyXfJcm/QxaIixnJhRZnW7Lh7mb6SVSmoszrdlw9zN9JKpwzLK6PnIb+TNKXca4cXcamdkEUTe6Dr54KWjdBLLC4zuBMcjoyRwDoJaRdQX+U2I9u1njMv4kB2asFlTkxSYnCYaqMOFjwXiwfG4/GjfbQeTUbaQQufch86dfRzxipnlqqQuAkbK4yOa0kXeyQ3ddo08G9jqtqI6dBvqQHHuWeTM2GVUlLMQ61nMeBYSROvwXgbNRBGwgi5tdYBdA+6OwxrqWkqbdfHOYr/QkY52nmMY8I71HmZ3JVuI1w6q3hU1O3qsgIuHG9o4zyE6SNoY4bUBuGarNOyRkdbiTOE11nRQHQC3W18o2g6wzdrveynGKJrQGtAa0AAACwAGoAbAri0LOdnDjwljWRtbNVyNuxhPWsbpAkktptcGwFr2OkWQG+ouP8Zy3xOscXT1dQb/FbIY2DmjbZvftdWMNysxKmcHQ1lUwg3t1ZxaedhJa7mIQHY6iHPRkLQGnlxBro6OoZpNhZk7jqaWj/FJ1OGvTwtGlvnyBz0MltDinAifbrZ2izHWGqRg967lGg31DbG2cvLmXFqi4uykjJEMfJtkfvefING8kDS0REBseQXZ1PzSehkUvqIMguzqfmk9DIpfVtYf09/ojjb/+aX0LnI2nJ7KbgWiqCS3UH/J5Dv59fq3WNwIBBBBFwQbgg7QVECzeAZQPpjwXXfETpG1t9ZbvS0WLS61PPu7/AL/0ZrtvlwwpWh4rsfavHvW3NeGUjovPS1LJWh7HBzTqI9e48i9CqWsNTOrTTWKyCIiHoUY4469ROfpkeU28yk5RRVS8N7nfSPrKhMob+kujhHa3wWHqW0RFA5kKLM63ZcPczfSSqU1FmdbsuHuZvpJVOGZZXR85DfyZpS7jXDi7jUzsiHvdJ9iUXdDvRlc+rsfKfJWixNkbKyMyNY4uaBI9lnEW1tIvoWucTuBdrP8AGZvxIDmrBcMmq54aeBvDlleGtGnbrJ3NAuSdgBK7Qhj4LWt18FoHQLLDZO5JYfh4P9jp44SRYu0veRrsZHEutfZeyzhKAiz3RFSG4bEzRd9Wwd5schJ6bDvr49zthwjoJ5yBwpqgi+0xxNaGg8znSdKjnPRlgzEatsdO4PpqYOa1wNw+RxHVHg7W9a0A/RJ2qWMw0odhEQGts0wPPw+F5nBASGTbWuN8rsafX1lTVOJPVJCW32RjRG3vNAC7EqY+Ex7Rrc1w75BC4mkYWkgggg2IIsQRrBCAtoiIAiIgCIiA2PILs6n5pPQyKX1EGQXZ1PzSehkUvq2sP6e/0Rx1/wDzS+hc5FFVVDDa9ja9r227rr5ViijMhhGLy0z+E03affNO0bOZSFheJxVDeFGdWsHWDy/eosWayShkfUN6m4i3vyPkjXffc2Hf5Fq2yzQnBzyaWfv6epc3TeFWlUjRS0oyeGHdj2rm1l26sySURFRHalqZ/Ba524E+RROzUFKGLutBMfoO6SLKMQoTes5m/n16a2S82vYIiKBQBRZnW7Lh7mb6SVSmoszrdlw9zN9JKpwzLK6PnIb+TNKXca4cXcamdkYTKXKiiw1jH1svUWPcWtPU5JLuAvazGm2hYDjewDtw+LVHs1rHuk+xKLuh3oyufUB0viee3B4h+iNRUnYGQ8Ad8yFthzAqK8uM69diTXQxgUlM4Wcxjy5zwdYfLYXbyAAadN1HiIApz9zhjbbVlE42dcVDBv0BkvRaPpO5QYsrk5jUtDUw1MJs+J97bHN1OYeRzSQedAdnLmXPVke+hrH1MbT/AGWpeXggaGTO0yRk7Lm7hyEge9K6AyWyip8Sp2VNM67XaHNPvo5ABwmPGxwv3wQRoIKyNfRRVEbopo2SxuFnNe0OBHKCgOJUXRGNZiaCVxdS1E1Lc+9c0TsbyNuWutzuKsYXmEpGEGpq5pwNkcbYL8hJLzbmsgIXyaycq8QmENJGZH6ydTWN+U9+po8+oXOhePE8PlppJIZmOjljdwXNcLEH1jaCNBBuuwsBwKloYhFSQshj28EaXHe9x0uPKSVpGevJihqKR9XM9lPUQt6yQj+83QuA0uudVtIOnVcEDmdERAbbmypTNiVLGCGl3VdJ06oJT6l0TRZPwMsXXkfvd1o8H77rn7M78L0fNP8AZ5V0uufvi8bTRqdBSm4xaxeGp4ttZ59mSaRFWGz1KnTTgnJaljrww15ZZvPDE8GMUofA9jQ0ADhAAW97p0DvLQ1JRF9ajusg6nI9m5x8+hW39H2jShVovsal/wBtT5J7znv6ooYSp1Uuxxe7Wub4FhSFkdhvUoQ9ws+SxPI34oWn4Bh/9onaz4mt/wC7t6dClCy6G8a2CVNeL9F68DD/AE/ZMZO0S7NS9XwwW9oqiIqg6kxGVL+DSzHkb/nb96jtb5lo/wDViPlPaOg39S0NY5ZnJ35LG0pd0Vzl/AREUSnCjDO1EW1cN/jUrTbcDNNbzKWsNpuG6596PLuUX57j+vQdyM9LMsPT/nRprbjwL65rL1+mltw5NkeLsX8s8J/aNB45D+JcdItw6YnHP9jtFVU1I2mqaaoc2dxIinZKQOAdJDSbBQciIAiIgCIiAz+SWVdZhcvVaV4F7B7HAujkaNQe24va5sQQRc2OkqeMmM82GVQa2pLqKXaH3fGT9GUDQP3g3vrmhEB2jR49RTC8NVTSjeyeN/mKVmPUUIvLVU0Q3vnjZ5yuLkQHTWUueTCqUOEDnVso0BsYLWXto4UxFrcrQ5QTlllhWYpL1Spf1jf7uJtwyMH5LdpO1x0nmAA1tEAREQG65nfhej5p/s8q6XXNGZ34Xo+af7PKumFyV+/NL6VzkbFL4Si03KuDgzB3y2+bR93StyXgxLChUuhB1Ndp/cI0/wCXyrL/AE3alZ7fHSyknF8MV5xS3ldfVllabI4wXWTTXHDk2feR2G9Sh4bhZ8lr8jBfg9Ok98LY18taALDQAvpdXVqOpNzfaTs9CNClGlHJL7e/MIiKBmNYy4f+jjbveT0AD1rS1tmXjtMA3B56Sy3mK1MhYZPrHHXu9K1y2YLyT9QqxsLiANZVFkaGLgi51nyLHVnoRxNKhS6WeHZ2/e3I9cLA0Bo2KHM9R/XYO42elmUxByh3PMf12HuRvpZlpWZfnJvbyZ1FkklNJd3oR8iIrctgiIgCIiAIiIAiIgCIiAIiIAiIgN1zO/C9HzT/AGeVdMLmfM78L0fNP9nlXTC5K/fml9K5yNil8IX1A6zgf96V8qiqIzcJKazTT4azI1iZdFbjdcAq4vocZKS0lkzTCIi9BpOWrrzRjdH5yfuC1whZ7Kx16h43Bo6WArC8G61W+szjbw61pm9vLV6CmiubnUPOveCrLBYWC+wVq1HpPEnRiqccC8Codzy9mw9yt9LMpdBUQ54uzIe5W+lmUrMsKi38ixsUvzo7+TNCRFOMfufwQD/1E6QD2Hv/AIysi+IORTn+b6P2ifE/6yfm+j9onxP+sgIMRTn+b6P2ifE/6yfm+j9onxP+sgIMRTn+b6P2ifE/6y03OVm3GDRwSCqNR1V7m26h1K3Bbe9+G66Aj5ERAEREAREQBERAbrmd+F6Pmn+zyrphcz5nfhej5p/s8q6YXJX780vpXORsUvhCoqoqYynsoj1tt3rXqXgonWdbf6l712l01ekskdnV4Zf+cDVqLCQREVkQI/x83qJjygdAH3LHtC9WKvvLId73HyleS6r88WcdWa6WT2vzZ93Vbr4ul1HAjpF26iLO/wBmQ9yt9LMpZuolzu9mRdzN9LMstBddG/d7xtEd/JmiroSLPzh4AH9lq9AA/wALYP3lz2i3TpDoXj8w/tWr/lfiTj8w/tWr/lfiXPSIDoXj8w/tWr/lfiTj8w/tWr/lfiXPSIDoXj8w/tWr/lfiWjZ1s4tNi8VPHDDNEYpHOJk4FiHNtosSozRAEREAREQBERAEREBuuZ34Xo+af7PKumFzPmd+F6Pmn+zyrphclfvzS+lc5GxS+EKiqipjKVidYg8qyqxCyULrgFdFcFbXOk9kvR+hhrLJl1ERdIYCP8YwiaEucRwmE34Y1eDs/wB6Vi7qU1r+KZMxyXdFaJ+7W097Z3uhYJUsPhKG1XTJYyovHY89z7d/FmnXS6uVlHLC7gyNLTs3HmOoqxdYcCleMW09TLl1HucXJusq6mOSni6owQNaT1WNvXCSQkWc4HU4Lf7r6uvYvReKM1C0SozU44Yrv+0Qp+QmKdrj6+H8afkHina4+vh/Gpruq3U+mlsN9XvX7o8H7kNQ5vMWffg04Nv+4gH/ANr74s8Z7VHjFP7RTxhDetJ3nyD/AJKyAVdWvGrCbiktWx+5cWavOpTjKWGL7vLtfZgc78WWNdqjxmn9oq8WONdqjxmn9ouiQvoLA71r90eD9zZUmc6cWGNdqjxmn9oq8V+Ndqjxmn9oujQgUHe9oXZHg/ckc58V2Ndqjxmn9oq8V2N9qjxmn9oujQvsKLvm0d0eD9yeBzfxW432oPGaf2icVmOdqDxmn9oukwqhQd92nujwf+RLQRzZxWY52oPGaf2ipxV452oPGaf2i6WCBRd+Wnujwf8AkS6NHNXFXjnag8Zp/aJxV452oPGaf2i6XRR/HbV3R4P/ACPeiiQfm4yCxSjxGmqKmn6nCzqvCd1aF9uFDI1vWteSeucBqU4oi0LXa52menPDHDDVvfa33k4x0QiItUkUXtoXaCNx868avUbrOtvCsLrq9HaoPv1cdS88CFRYxMgiIu2NUIiICzUQMkaWvaHNOwhatimSpF3U5uPkE+Z23mPlW3ooyinma1oslKusJrf2rf8A7RFbwWktcC1w1gjSOcL5upHxLDIqgWkbc7CDYjv+o6FqOKZPSw3cz9LHvAtYco9Y8iwyptHO2q7atHrR60dme9eqMPdVuvgFVuseBXKWJsOHtHU2gWNhc869IWrNcRpBIPJoXsixGVu3hc4v5VWVbFNtuLx8dXuXlnvSnGKjKLWGrVry4M2AL6CxMOMD47S3v38iydJM2UEx9dbXZpFr6r9C0alnqxzi+ZaUbVRq6oSWPdk+D1+RdCqFQL6C1GbiPoL6C+QvoLGzIj6C+gvkL6CxsyFQqhUCqFjZNH0qqiqokgiIgCKiAIAqsdYg7irzKZx5OdXmUjRr0+RWNC7LXUacY6O2Wryz8iDnFHo4Q3oqdSbuVF2OnW7o8X7Gtgi4iIsh4EREAREQGExTJ+Ge7gOpybwLgnlbt5xYrTsRwuanNpG6NjhpB5js5jYqTFbkY1wLXAEHWCLgjlCg4Jlba7spV+surLvWT8V657SK7qt1t2K5LNN3QHgn5J0g8x9R0LWHUcokERYRITYNOsnkO5YZRazOctFkrWd4TWeTWtP+dmGOwrQ0r5ntjYLuPQBtvyBSFh1CynYGM5ydpO0lWMFwttMy2gvPvnbzuHIFlFmhDR1nRXdYegjpT+J+Wzx7/XDXakhY73zQe9615ZMNYfekt8q96LHVs1Kr8cU+fHMszEvoHjV13MbededzCNYtzhZ5FXVbmpS+CTXmvR+Z6mYMKoWUfSsOy3MrD6H5J6R61V1botMPhwl4P3wMimjxhVCuPpnjZ0L4CqqtOdJ4TTXisOZlTxyKorrKd52WXoZSDab+RbVC7bTWyjgu+Wr+eCYc4o8QCvMpnnZbn+5e5jANQsvtW9C4YLXVk3sWpcc35GN1X2I8rKRo1m/kV9rQNQsvtFcULLRofpxS58Xr8zE5N5hERbB4EREAREQBERAEREAREQBeKp/vqf8Aif5QiLx5EZ5b4/3I9qIi9JBERAEREAREQBfHxu8qIvXkvqQLiIiPMBEReAIiIAiIgCIiA//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30" name="Google Shape;430;p57" descr="data:image/png;base64,iVBORw0KGgoAAAANSUhEUgAAAOEAAADhCAMAAAAJbSJIAAAA81BMVEX///8/Pz8h14n3xzyi424sv+vMzMwyMjK16YtWzO+n6nArxfM9Oz4/PDs7PD8f3o3/zTxRYEc9V2I7XUxkWT83NzfUy9DJzNSHh4cqKirf398XFxemw6P8xzCkz2cbv/Bu3Xxx0bMhISHS0tLv7+8eHh60tLTHx8dXV1e9vb0mJia46oabm5tzc3OlpaV8fHyL28FGRkaOjo5kZGTm5ubz8/MNDQ3o+N3N8LJiz/Cr5nxTU1NtbW2srKztznvdz6u765aT3fTP7/vV8r9feE1HXFU6antSWFE6XUw4c1Z/bT472pb3zFNt2Kak1L6A163pzovy4uObAAAIIElEQVR4nO3d+7uaNhgHcNl2yE5Xe08LONsVRJEiztvpRe1pd+3W067//18z1HMhEd5EDgng835/2rOzYD4mhBAia7UwGAwGg8FgMBgMRlFev/nwo6K8+vVUVd5+/E3W9+GVKp9S4QYpZfz9nTqfauHp6UcJoMIG1CAUE18rbUENwlNRR1U2xGgTvhU0odo+qkMoaMQ3u2q8+0FV7rx8caIsOyF8Jm466StlPNXCnRHupglQXftpEG6NAqFaoHrhiUiotIvWQqgYqEF4AgtVN2H1QsVnoRbhCShUDUQhClGIQhSiEIUoRCEKbyu8U0pevvipjKgQ3vnjYRn581EZ+QsiFhY+vFtK2mXkkSKhUZegEIUorD4oRCEKqw8KUSgtpMQm1Jhssvtn2j64spQSYichhMiX1iW0Z2tvPu/1FotFrzd3vGE0DhLnITzbGEV903Mcb9CPrBm1aZ2EdJBxgMUgWoaSSGqPTa60FxkySD1CMs87SC9eEnE1KZkuskqbKyLsrVqEdlYLXmcwswWVJIGTV9gLRJ1Ah5DOwOMkxglYTWJBhaeC70eHkKwFwlbLAqpJpnDZNdyKOoS2JxS2+rnVhFtwkxgkahHmnkWpmDnjjbCLJxlDY1VthK1BdkclEoUXzRC21llEEkkVBfppjYStUUZTUKmSvWa0YWu+L5Rrwuwvp4bCVrTX2ezcyRAbYDitlXCvEelIsuSgVsJpMLKi4Txrosl3NtLnv4PYGlvTqM9/Z17+jKEC4di17dB3J+P92eqQawrKddK174ZJ4dD3J2uwYLVCa3MHm8T2Db6JeiFbuYD9s9chV7Fd9pi1GmmuhEk6/ISFrSjlJmyjm5LET387NbtaWOl6jtljrhgidxoufJIKTZ3Io3pd8dNC4rJnGtvbCDtlHzJCO7gmTn1g2lbFSJMW+uzaRMRUlRtopiFhiJdN7AUutExQRRsSo71ZNdsJ2QGVvXJzU7Yg+WoobSeFL0v79soaTzqbf10v4WV12pt6+mxHnLJVZT/QTkN2yN3SYl2F22qGrby/JeEuFmfsSZoOsB5VrdAIuStikK4qXTF/m3eYmtO0MB9YrZBQ/pLPXPEpeylxWKEh14QVCqlNoh53SIcVshd8z+XqfnNpBICVXQ/pcpqxiBozE2jK3hzuL3NQsa8S4TAemk7mEnZryY4lIuGm/rVY85a+P/RcVhiz38whz3FqKlzZTIscn3DQYQ1E+h6wIcKFQY5cuAqPXDj1+YH/yISWvzf54m6Amy1crPz9a/cxtaFphBnz5+MRzkedzOnXsQgd68zOvgU6CqETB/7V6ste3Ro/p3GG44nt2vm3QJwQeDZRM6HXX8fWjJ51/PSiW9azQ+7eojHC8Zkbhmlc3jIEZTdhmI0RWrwu7yaWv8cXbSyqsTDnLpZ7eug0VZi/j5LbaNJrphBcZFmyHxhC/22dhNfPLahoUyK3qp9ReypciKrmuYXs/mDCrletOAwls6gfj9qwseI1bzhcQW7DBZnt/ryY1m1f2wFC9tGbyQw15GZFvA+NQbUWctM2ZvtaOz0M7W/EaYiQ306T7o7sls5JU4UT9hPnNyMUZZ8tTvOPWWuh4XJ3Jaaxu9LYZMQ94of207wAAgp/AVKWMOY/1Ov3+8PB3u0YMGe9+/fPQEDhd/m5/6kcIQlyPpsPcGd170kXSGHh43KEtCP5QCDKP+a9Jw++z0/lwlC4jX0XfrrTGKFBzvjHxJmZA9fDugvtcc6nM4HmbTUXUuKaOR+fyhza9VV7ITGyH4ins4R+w6ZDSNhmAHad72ezQ08EHIP72rQI2VXBA3zbRgwFv5pJgFULDWZ6mfPbmHwhCQNgQO3NXHhPlBYhM/kSrl2w2U5D7WFeJeLdymvVQnp2sztoFB72C+f2dqrdCbKG1F7c9oXrWXqExI12I6IXhOLftbK53GbpLyNmSO458cp2gRVzzULi0tF6GAWbPnUY8Hr7mu26xsyK+8N+HFmzJXVvHuqAxXUJtzUUnjMgcXtChq67OQ6zqAx3Cn1C8CGMLDErgl6vRchU8bChVEwUldUjpAfUKDM0zyf+vvQIUzUsBMwzyvQHTcKrChbpoteHYJGyMwddws1TlANnM9nKXQ4ook9YVVCIQhRWHxSiEIXVB4UoRGH1QSEKUVh9UIjCA4S0eJogpPZybBXNaFJsi7dOIZlJvB0SyGBSuB01repLvlgOyLjoWrKeJzOSO5vAzAq2op42FG8YEcepsZAKXiIrmYKNqGW3CfiiZOnAr5qtVCj91gg4BX9hqUV4uyvFVfJfNVy5UOJd0DIB3xZcrVDmZcfiLIBfHFQtNPK3NB0Q6FcjlQupK/kqWSAD/i1R9RKS8LatGHeKPiHXtZ/GD2LPKRozmuy9+KR2QmK7fqdodi8lqLvw9jn8/9qiTyjYtiWZYsAK9kQVTdFbYF33+JUBde+J0g/UuNZGiyNvtdiG66UoRGH1QWFhYSm5V0bUCP95XEI+PXxSRv5VIfzufil5/qCUAMDiwnLyvAtVrpSgEIUoRCEKUYhCFKIQhShEIQpRiMLW5yMQXoDCL0cgfA8Kv95vvLB7DgpN5d1UufACflWaqbwRVQu75wLh0/8UExULu9+eCYTKiWqF3W+mCQu9hPj1s0qjQuGD7sX5M9OE94U65iZfv6gbcNQJL96fb2sP7+3tDbb/0VOFeaYu27oPBO8O9cymR7R5+bIRmxtREyZnYrOJ+6+UPjKiDDDpqF5TjQNP6g3FG6PTxAHHc2R9GAwGg8Fw+R+lY6foTIRxXgAAAABJRU5ErkJggg=="/>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431" name="Google Shape;431;p57" descr="data:image/jpeg;base64,/9j/4AAQSkZJRgABAQAAAQABAAD/2wCEAAoHCBUREhgQERIVERQVGRIYFBQSDxEYEhkWGBUZGRkZGhocIy4lHR4uHxgZJj4nKy8xNTU1GiU7QDs0Py41NTEBDAwMEA8QGhIRHDEhISE0MTQxPzQ7MTQ4ODo0MTQxMT80PzQ1NDExQDcxMTQ8Pz8xNDQxQDw0NDE0MTQxMT8/PP/AABEIAHMBtgMBIgACEQEDEQH/xAAcAAEAAgIDAQAAAAAAAAAAAAAAAQcCBgMEBQj/xABKEAACAQMABQUJDQYGAgMAAAABAgADBBEFBgcSIRMxQWGyIjVRVHFygZGxFRYlMjNzg5OUobPR0hQjJFKCwTRCU2J0khekQ2Oi/8QAGgEBAQADAQEAAAAAAAAAAAAAAAEEBQYCA//EACgRAQABAgQEBgMAAAAAAAAAAAABAhEDITFxE0FSkQQSIjJRsSMzgf/aAAwDAQACEQMRAD8At25uAg8JPMJ5tSuzc7HyDgJx3FfecnrwPIJgHmh8V4irEqmIm0Q+tHlhlEx3pOZhPd0xEQpERAREQEREBJXnkQvPLGqPnS6+Ufz6naM4pyXXyj+fU7RnFOrp0YyYkRKJiRECYkRAmJEQJiRECYkRAmJEQJiRECYkRAmJEQJiRECYkRAmJEQJiRECYkRAmJEQJiRECYkRAyVypypKnwqSD6xNs1b1/u7Jgr1GuqPTTrOWcD/ZUOSPIciajED6g0Jpale0FuaDbyOOngwI51YdBESmtlusws6tWlWY8i6b46qiso4DrVj/ANRIkLrL35IedYPMg852aHxjEVlrprde21/VoULgpTXkt1RSoNjepIx4spPOSefpnh+/3SPjR+z236JjtCPwnX+h/ASbBoPZZVu7andLd00FVA4Q0XJAJPAkNx5pucLCw5opvTGkcofeJyeF7/dJeN/+vbfoke/7SXjZ+z236Jth2NVvHaX2d/1TxtM7Lr62U1E5O5RQSRRZxUwOfuGAz6CZ9ODhdMdoW8vM9/2kvGz9ntv0R7/tJeNn7PbfomskY4HgRwII4g+Cd/Quhq97U5G1pmo3OcYCqPCzHgojgYXTHaC8/L1/f9pLxs/Z7b9Ee/7SXjZ+z236JttjsaqsoNxeJTbpWlRZwP62ZePomN/scrqpNvd06rfyVKTU8+RgW4+gRwMLpjtBeflqnv8AtJeNn7Pbfoj3/aS8bP2e2/RPH0vomvZ1DQuabUnHHB5mHhUjgw8k6McDC6Y7QXn5fQ+qF89xY0a1Zt92UFm3VGTnwKABPZXnmuahH4Mt/MHtM2FTxnO4sWxJiPl9onJ863Xyj+fU7RnDOW6+Ufz6naM4Z09OjHTEiJRMSIgTEiIExIiBMSIgTEiIExIiBMSIgTEiIExIiBMSIgTEiIExIiBMSIgTEiIExIiBMSIgTEiIExIiBkGI5uETGIF9BpO9ODek700s0NXFantfz8JV/ofwEl6bP+9dr80vtMonX0/CVf6H8BJeuz8/Bdr80ntM2uH7Y2hs6M6Y2hWmk9q19Sr1aS07YqlSqi71GrnCMVGSHHHAm/7PdcDpSkxqU1p1qRUOEJ3GBGQy54jyEnyzRtI7JrurXqVVr24V6lRwCam8A7lhnuefjN+1E1RXRVFkL8rVqEM7hd1eAwFUeAffPb0rDavoIU9JJyCgG7VW3Bzcpv7pPVngZbequgaWjLQUlwCBv16hxlnxlmJ8AxwHQBK+07pind6x2lKmwdLd1QsOKl8szDrwQB5czd9o1V00XclM53MEjnCkgMfVA0TWLa7U5RksKdPk1JAq1lZmfHSqggKPLn0Tk1d2usXCaQpIEY45agrDd62VicjrB9EqSIG5bRNbvdK4C0xi3o5FLh3Tk/Gcnn48wHg8s0+YxAvrUVvg238we0zYVeaxqO3wdb+aPbNgV5oMWn8k7vPEs+f7r5R/PftGcczuj+8fz37RnHOgjRUxIiUTEiIG0aN1DvrmklxSpoUqDeQtVAOM44jHDmnZ/wDGukf9On9ePylsagH4Ltfmx2mnjay7RUsLprR7Z6hQIS61EAO8ueYiS5ZWV/qPf0FLvau6jiTSKvj+kHePoE13M+jtWNZqGkqZqUN5Sh3XRxh1JGRzcCD4RNC2w6BSmEv6aBGd+TrboADMVLIx6+5Iz5IuWVdEw3x4R6xJBlGUTEtjnkBweYj1wM56mhNXrm9P8NRd1HAue5pg+eeBPUMme7s61S90Kpq1gf2ekRvDm335wmfB0n1S6bu6oWVDlKjJb0KYA5sKBzBVUc56hxMXSyoE2V3xGWagp8HKMfvxPM0zqFfWlJ69Smj00BZ2p1Qd1Rzkg4+7M3y52tWytinQrVF/nO4mfQePrnW03tCtL2wuaA36NV6NRVWoncsxHBQ65GfLiTNcld6q6IW+u0tXcor72WVQSMKTzHyTdNYtmlK0tKt0t1UdqSFgjU0APEDBIPXNd2Z99KP9fYMt/X7vXdfNntLA+d4kojNwVS2OfdUn2TFhg4IwRzgjBlExIgcTgcT4BzwJiZNSZRlkZR4WRgPWZx5gZRMScSA4PSPXAziApIyASBzkA49cxLAc/D0wMomIYHm4+mciU2YbyozDwhWI9YgYxMczNKbNxVWYeFVYj7oERIiBMSIgTEiIExIiBd+9J3pw5k5mr8rQxWqTXo/CNb6H8FJe+z/vXafNJ7TKG1574VvovwUliaq7SbK1sqFvVFXfpIqPu08rkE8xzNhR7Y2hvML2U7Q6ukdrlxSrVKS2lEim9RAxepk7rFckDyTXNObS767Q0wyWyMMMKCsGI8G+SSPRNU0nXFSvVqrndepUdc8+6zlhn0GdWent2tGXjW1ancL8ak6OB5pzj1T6at69HSVoHGHo3CEMB4GGGXqIPsny3Nk1R1zuNGORTIqUXOXouTuE/wAyn/K3X09MDv6wbOb61qMKdJrqlk7lSngnd6N5ecN65yau7Nr26cctTNrS4bz1MbxHSETpPlm/2W1uwdc1VrUW6V5PfHrUzi0ltds0X+Hp1a7dAZQi56yejyQK0111Qq6LrbpJqUXzyVbGM/7WHQw+/omtT2dZ9Za+kqvK3DdyOFOkuRTRf9o6T4WPE+TAHiwLv1Kb4PoeaPbPfV5repjfwFDzR7Z7qtNPXT653YFVdqpUXdfKP579ozinJdfKP579ozim6hmJiREPSYkRA+itQO9lr82O00qfaijHSlTCk9xR5lJ/yCWvqB3stfmx2mnPpHWaxtqhpXFzSp1FALI+d4AjI6PBINQ2P6HrUUrXFVGprV3FRXUqxC5JbB4gccTsbZbtVsUo57t6yFR07qI5Y+sqPTO5pTaXYUVPJO1y+O5WmjBSetmAxKh1k1graRrGvXIHQiKTuIn8o8PWemBdeo13SvbGnWNKkXUcnV/dJ8dMA9HSMN5GErDanooW2kGdFCpcIrqAAFDKAjgD0Kf6p6Wx7TPJXL2jnCVwGQHm5RB7SvZHgmybYtG8pZpcgd1Qcbx6dx+5PoziOZyeJsb0OtR693URXVQtFA6gjJIdzg9QQZ6zOfbFfJTWlZU6aIz/AL2oVRAwQEqg4DpYMf6JuOoOjRaaOoow3WZTUfPhfuuPoIlKa5aW/bL6tXzld7cTzE7lfYT6Y5nJdezyzFHRlsAMGogqt1mp3fsIHold7YNKvUvFtc/u6KK270F3Byx6wOHpMszUmsKmjbRh0W9BPSiBD96mVRtasmp6RNQjuKqIynoJXuWHsiCWkxIiUbXsz76Uf6+wZeOnNGi7tqlqzlFqqFZhjeC7wJxnpwDKN2Z99KP0nYMuPXau1PRt06EqwpNgg8RnAP3EySQ4NB6Q0ZTcWNpUtwy5UIhUuxHP3X+ZvTOPXbVWje2zkIqV0Vmp1FUBsgZ3Wxzqcc0oXRtQpWpMh3Sr0ypHQQ4n1BWHBh1N7IHytUJCk8xAPrxL8raR0Toocn+4psMZRKe/U8pwCcyj1tHrXBo0kLu9RkVRzklj93TnoAJlo6L2UUwu/eXDux4utIhUB6e7bJPliUhtmhdaLDSLGjRZXcAncqUCpKjnIDDj6Joe1HVClbKL61QU0ZgtamvxAzfFdR0ZPAjm6fDnatA6A0TaXKfs1ZHuRvBV/bQ9Tm49wreDwidnaaoOi62ejkyPLviFVvskpq+kirqrjkKxwygjO/T44MtnWDVyjd0f2c00RWekzlEVXKI4YqCBkZxj0yqNkHfM/wDHrdunLM2haRe10bWq0mKudxFYc677BMjr4xOpDHWFbWno66oUeQQpbXIVENPeBFJ8DA45mp7GKCPTud+mj4enjfRWx3B5siVR056TnJ6TnnyZbexP5O58+n2DA2jWfQFnUanc3fJ06FvyhZSqojs+5u75HOBunh05np6E0haXNM/sj0qiJhStNVwvgBE0TbZXYU7amCdxnqswzwJRVC5/7meLsaqEXtRAe5aiSw6CVdcdo+uBvGndQrSvcpduFpU0DNcIoCo+BlSf5enPhE9bQelbCrmhZ1KDbg4pTC8FHDOOkTyNq9wyaMqBDu770UbB/wApYEj04x6ZVezyoU0pbbpxvM6nrU02OPWB6oFjbUdWaVS0e9p01StRwzlFA30yAwYDnIznPUZS0+jtdBnRl3/x7jsNPnCIJTEiJRMSIgTEiIF1b0b04syd6YPlcx5lU68H4QrfRfhJPBnu67H+PrfRfhJPBmVT7YdHg/rp2j6TEiJ6fVMSIgTEiIExIiBc+pzfwNDzR7Z7itNf1QP8DR80e2e2rTX10+qWmrq9c7qUufjv579ozjmdz8d/PftGcU2TbQyiYxD0yiYxA+itQO9lr82O00qXan30q+ZR7Anb0JtLrWlvTtUtaTrSXdDNUcMRknJAHXNY1j001/ctdOi02cICqMSo3VxzmB5sTGIHYsLx6FVK9Pg1N1dfKp5vIRkemfRtQU9JWPA5p3NIEHHEbwBGR4QejwifNWZfey2jUTRlPlDwZqj0gRxFNmyvoJyR1GSSHZ2g6XFlo6oyHdd8UaIHQzgjI81Ax9E+fBw4SwtsOmOVuktVOVoKWcf/AGP/AHC49cryWElbGyTWdAnudWbdbLNbljwYHiyDrzxA8s3zWXV6jpGjyNcHgco64FRGxjKn+3MZ82KxBBBIIIIIOCCDkEHoM3fQu0+8t1FOqqXajgOU3kq/914H0qT1yWW707jZFXDHk7uiydBqJUR8dYXeB9caR2aJaWVxc1rg1qlOk7qqJuUwwHAnJJb7vJO1/wCYOH+B4+D9p4evc/tPB1i2k3F5Se2WjSoUqilXALvUKnnAY4A/65jMydPZn30o/Sdgy39fz8F3XzZ7Syh9XtMNY3KXSItRk3sI5IU5GOceWbTpvaZWu7epava0kWqu6WWo5YDIOQCOqBpdmf3iefT7Yn1FV5m8h9k+WaT7rK/PusrY80g/2littduDkfsdHjn/AOWp+UskPP2ZlPdju/5bncz/ADbwxjr3d6WbtB0TXvLFqFqe7L02ZS+7voud5M83OQcHgd2UDRvHSqK9NilRXLqy86tknh65Y9lteqKoFezV2A4tTqlVY+HdKnd9Zkkh2Nneo1xbXQu7tFohAwRN5S7M3DOF4AAdfHwTa9pfeuv5KfbEra72l3VS5SvyaLTpFilurtusxGN5352Izw4AdUjWDaPWvbZ7V7amivu5dalQsMEHgCOqBnsg75n/AI9bt05v+1fvVU8+3/GSU/qtrA+jbj9qp01qNuOm67Mq4Yqc5Hm/fPb1m2h1tIWzWr29OmrsjF0dyw3GDDgR1RYu02WzsTP7u68+n2JUk2fVHXKpoxXSnRSryjKxLs643RjhgSpDcdtvNa+W49lOeNsc/wAe/wAxU7aTxdbtcKmkxTFSilLkuUxuOzZ393Ocj/bOpqrrE+jaxuEppVZkZN12ZRgkHOR5sHNbW17vW3ztDtGVbqD30tfnG/Ded/WfaBV0jbm1e3p01Lo+8juWyhyBgia5oTSTWlzTukQO1JiwRiQpypXBI86RX0Frn3tu/wDjXH4bT5xm+aW2oV7q3q2zWtJFrI6FlqOSodSpIBHE8ZoMsJLKJjEKyiYxAyiYxAuTMZmGYzMWzk7qt11/x9X6L8FZYGq+rmhqtlQqXVSiK7KDUDXgRt7J51zw6JXuun+Pq/RfhLPCn3jSHUYH6qdo+l6e9TQP+rQ+3p+qPepoH/Vofb0/VKLwIwJX1Xfc6raCCOVq0N4KxX+OQ8cHHDelIiRgRAyiYxAyiYxAuLVI/wAFR83+89oNPC1UP8FR83+89kNMSqM5c9i1fkneVN3Px389+0ZxTkuPlH89+0ZxTNb6NExIiHpMSIgTEiIExIiBd+p+rVhcWFtWrW1F6nJpvMw4lhz7wBwT5RPU1q1wttHUiquj193FKgjDIOMKWx8RB/bhPn1HK/FJXPPukjPqkSWLue6uXq1Hq1GLu7M7selmOT6OqcMiJRMSIgTEiIExIiBMSIgTEiIExIiBMSIgTEiIExIiBMSIgTEiIExIiBMSIgTEiIFyXFMo7IedWZT6DiYZm1616GJJuKS73+oo5+HSB09c1HM+E02cv4jBqwa5if5s4K2j6LsWejSdjjJakrMcDAySPABMPcm38Wo/U0/ynazJzI+cYtcaVS6vuTbeLUfqaf5R7k23i1H6mn+U7WYzC8avqnu6vuTbeLUfqaf5R7k23i1H6mn+U7eYzJmvGr6p7up7k23i1H6mn+Ue5Nt4tR+pp/lO3mTmM141fVPd1Pci28Wo/U0/yj3ItvFqP1NP8p28xmMzjV9Upo01RQqqqgcyqoCjyATMGYZkgzzZIqzU/cn94/nv2jMJlc/Hfz37RnHMt1FOjKJjEPTKJjEDKJjEDKJjEDKJjEDKJjEDKJjEDKJjEDKJjEDKJjEDKJjEDKJjEDKJjEDKJjEDKJjEDKJjEDKJjEDKJjEDKJjOS3oPVdadNGqO5wqIpLE9QED2dU9X30jXagg+IjOfAMMqgf8A6PqMS7tmuqPuZbE1cG4rYaqQchQPioD04yfSTElyzcTNb1i0XR3eU5MB/CCwz5QDgxEk6MTxsROFVs0dueRET5OZkiIgJMRIpERIqYiIVMCIgjVUFz8o/nv2jOOImS6ynQiIh6IiICIiAiIgIiICIiAiIgIiICIiAiIgIiICIiAiIgIiICIiAiIgIiICIiB29G0VeqFYZGRwyR7J9J6r6uWtmga2t0ps3xn7pqh4fzsScdWYiSSGwxESK//Z"/>
          <p:cNvSpPr/>
          <p:nvPr/>
        </p:nvSpPr>
        <p:spPr>
          <a:xfrm>
            <a:off x="155577" y="-136524"/>
            <a:ext cx="296863" cy="2968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432" name="Google Shape;432;p57"/>
          <p:cNvPicPr preferRelativeResize="0"/>
          <p:nvPr/>
        </p:nvPicPr>
        <p:blipFill rotWithShape="1">
          <a:blip r:embed="rId3">
            <a:alphaModFix/>
          </a:blip>
          <a:srcRect/>
          <a:stretch/>
        </p:blipFill>
        <p:spPr>
          <a:xfrm>
            <a:off x="9580951" y="6040102"/>
            <a:ext cx="2592012" cy="805375"/>
          </a:xfrm>
          <a:prstGeom prst="rect">
            <a:avLst/>
          </a:prstGeom>
          <a:noFill/>
          <a:ln>
            <a:noFill/>
          </a:ln>
        </p:spPr>
      </p:pic>
      <p:pic>
        <p:nvPicPr>
          <p:cNvPr id="3" name="Picture 2">
            <a:extLst>
              <a:ext uri="{FF2B5EF4-FFF2-40B4-BE49-F238E27FC236}">
                <a16:creationId xmlns:a16="http://schemas.microsoft.com/office/drawing/2014/main" id="{6087DD0F-6FAC-484A-B160-7614C6B48BFD}"/>
              </a:ext>
            </a:extLst>
          </p:cNvPr>
          <p:cNvPicPr>
            <a:picLocks noChangeAspect="1"/>
          </p:cNvPicPr>
          <p:nvPr/>
        </p:nvPicPr>
        <p:blipFill>
          <a:blip r:embed="rId4"/>
          <a:stretch>
            <a:fillRect/>
          </a:stretch>
        </p:blipFill>
        <p:spPr>
          <a:xfrm>
            <a:off x="546951" y="1344422"/>
            <a:ext cx="8191696" cy="442325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1"/>
          <p:cNvSpPr txBox="1">
            <a:spLocks noGrp="1"/>
          </p:cNvSpPr>
          <p:nvPr>
            <p:ph type="title"/>
          </p:nvPr>
        </p:nvSpPr>
        <p:spPr>
          <a:xfrm>
            <a:off x="228601" y="208452"/>
            <a:ext cx="11702143"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2800" b="1" dirty="0">
                <a:latin typeface="Times New Roman" panose="02020603050405020304" pitchFamily="18" charset="0"/>
                <a:ea typeface="Times New Roman"/>
                <a:cs typeface="Times New Roman" panose="02020603050405020304" pitchFamily="18" charset="0"/>
                <a:sym typeface="Times New Roman"/>
              </a:rPr>
              <a:t>Screen shot of output </a:t>
            </a:r>
            <a:endParaRPr sz="2800" b="1" dirty="0">
              <a:latin typeface="Times New Roman" panose="02020603050405020304" pitchFamily="18" charset="0"/>
              <a:ea typeface="Times New Roman"/>
              <a:cs typeface="Times New Roman" panose="02020603050405020304" pitchFamily="18" charset="0"/>
              <a:sym typeface="Times New Roman"/>
            </a:endParaRPr>
          </a:p>
        </p:txBody>
      </p:sp>
      <p:pic>
        <p:nvPicPr>
          <p:cNvPr id="441" name="Google Shape;441;p21"/>
          <p:cNvPicPr preferRelativeResize="0"/>
          <p:nvPr/>
        </p:nvPicPr>
        <p:blipFill rotWithShape="1">
          <a:blip r:embed="rId3">
            <a:alphaModFix/>
          </a:blip>
          <a:srcRect/>
          <a:stretch/>
        </p:blipFill>
        <p:spPr>
          <a:xfrm>
            <a:off x="9580951" y="5971862"/>
            <a:ext cx="2592012" cy="805375"/>
          </a:xfrm>
          <a:prstGeom prst="rect">
            <a:avLst/>
          </a:prstGeom>
          <a:noFill/>
          <a:ln>
            <a:noFill/>
          </a:ln>
        </p:spPr>
      </p:pic>
      <p:pic>
        <p:nvPicPr>
          <p:cNvPr id="3" name="Picture 2">
            <a:extLst>
              <a:ext uri="{FF2B5EF4-FFF2-40B4-BE49-F238E27FC236}">
                <a16:creationId xmlns:a16="http://schemas.microsoft.com/office/drawing/2014/main" id="{714ED6E6-A197-4E42-8B5E-92D0C2FA1FBA}"/>
              </a:ext>
            </a:extLst>
          </p:cNvPr>
          <p:cNvPicPr>
            <a:picLocks noChangeAspect="1"/>
          </p:cNvPicPr>
          <p:nvPr/>
        </p:nvPicPr>
        <p:blipFill rotWithShape="1">
          <a:blip r:embed="rId4"/>
          <a:srcRect l="4717" t="12921" r="4018" b="5704"/>
          <a:stretch/>
        </p:blipFill>
        <p:spPr>
          <a:xfrm>
            <a:off x="1329179" y="1003587"/>
            <a:ext cx="9671901" cy="485082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119d570088c_0_0"/>
          <p:cNvSpPr txBox="1">
            <a:spLocks noGrp="1"/>
          </p:cNvSpPr>
          <p:nvPr>
            <p:ph type="title"/>
          </p:nvPr>
        </p:nvSpPr>
        <p:spPr>
          <a:xfrm>
            <a:off x="228600" y="219336"/>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100"/>
              <a:buNone/>
            </a:pPr>
            <a:r>
              <a:rPr lang="en-US" sz="2800" b="1" dirty="0">
                <a:latin typeface="Times New Roman" panose="02020603050405020304" pitchFamily="18" charset="0"/>
                <a:ea typeface="Times New Roman"/>
                <a:cs typeface="Times New Roman" panose="02020603050405020304" pitchFamily="18" charset="0"/>
                <a:sym typeface="Times New Roman"/>
              </a:rPr>
              <a:t>Video of output </a:t>
            </a:r>
            <a:endParaRPr sz="2800" b="1" dirty="0">
              <a:latin typeface="Times New Roman" panose="02020603050405020304" pitchFamily="18" charset="0"/>
              <a:ea typeface="Times New Roman"/>
              <a:cs typeface="Times New Roman" panose="02020603050405020304" pitchFamily="18" charset="0"/>
              <a:sym typeface="Times New Roman"/>
            </a:endParaRPr>
          </a:p>
        </p:txBody>
      </p:sp>
      <p:pic>
        <p:nvPicPr>
          <p:cNvPr id="462" name="Google Shape;462;g119d570088c_0_0"/>
          <p:cNvPicPr preferRelativeResize="0"/>
          <p:nvPr/>
        </p:nvPicPr>
        <p:blipFill rotWithShape="1">
          <a:blip r:embed="rId5">
            <a:alphaModFix/>
          </a:blip>
          <a:srcRect/>
          <a:stretch/>
        </p:blipFill>
        <p:spPr>
          <a:xfrm>
            <a:off x="9580951" y="5971862"/>
            <a:ext cx="2592012" cy="805375"/>
          </a:xfrm>
          <a:prstGeom prst="rect">
            <a:avLst/>
          </a:prstGeom>
          <a:noFill/>
          <a:ln>
            <a:noFill/>
          </a:ln>
        </p:spPr>
      </p:pic>
      <p:pic>
        <p:nvPicPr>
          <p:cNvPr id="2" name="video3240884133">
            <a:hlinkClick r:id="" action="ppaction://media"/>
            <a:extLst>
              <a:ext uri="{FF2B5EF4-FFF2-40B4-BE49-F238E27FC236}">
                <a16:creationId xmlns:a16="http://schemas.microsoft.com/office/drawing/2014/main" id="{8F10849D-9995-4381-8188-2237ADC83B6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13175" y="1188661"/>
            <a:ext cx="7965649" cy="44806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29"/>
          <p:cNvSpPr txBox="1">
            <a:spLocks noGrp="1"/>
          </p:cNvSpPr>
          <p:nvPr>
            <p:ph type="title"/>
          </p:nvPr>
        </p:nvSpPr>
        <p:spPr>
          <a:xfrm>
            <a:off x="228600" y="205502"/>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2800" b="1" dirty="0">
                <a:latin typeface="Times New Roman" panose="02020603050405020304" pitchFamily="18" charset="0"/>
                <a:ea typeface="Times New Roman"/>
                <a:cs typeface="Times New Roman" panose="02020603050405020304" pitchFamily="18" charset="0"/>
                <a:sym typeface="Times New Roman"/>
              </a:rPr>
              <a:t>Challenges</a:t>
            </a:r>
            <a:endParaRPr sz="2800" b="1" dirty="0">
              <a:latin typeface="Times New Roman" panose="02020603050405020304" pitchFamily="18" charset="0"/>
              <a:ea typeface="Times New Roman"/>
              <a:cs typeface="Times New Roman" panose="02020603050405020304" pitchFamily="18" charset="0"/>
              <a:sym typeface="Times New Roman"/>
            </a:endParaRPr>
          </a:p>
        </p:txBody>
      </p:sp>
      <p:pic>
        <p:nvPicPr>
          <p:cNvPr id="468" name="Google Shape;468;p29"/>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5" name="TextBox 4">
            <a:extLst>
              <a:ext uri="{FF2B5EF4-FFF2-40B4-BE49-F238E27FC236}">
                <a16:creationId xmlns:a16="http://schemas.microsoft.com/office/drawing/2014/main" id="{63FE8B80-4DDF-42AE-A8E6-BC716269F716}"/>
              </a:ext>
            </a:extLst>
          </p:cNvPr>
          <p:cNvSpPr txBox="1"/>
          <p:nvPr/>
        </p:nvSpPr>
        <p:spPr>
          <a:xfrm>
            <a:off x="492552" y="1524082"/>
            <a:ext cx="6094428" cy="2862322"/>
          </a:xfrm>
          <a:prstGeom prst="rect">
            <a:avLst/>
          </a:prstGeom>
          <a:noFill/>
        </p:spPr>
        <p:txBody>
          <a:bodyPr wrap="square">
            <a:spAutoFit/>
          </a:bodyPr>
          <a:lstStyle/>
          <a:p>
            <a:pPr marL="285750" indent="-285750">
              <a:buFont typeface="Arial" panose="020B0604020202020204" pitchFamily="34" charset="0"/>
              <a:buChar char="•"/>
            </a:pPr>
            <a:r>
              <a:rPr lang="en-IN" sz="2000" i="0" dirty="0">
                <a:effectLst/>
                <a:latin typeface="Times New Roman" panose="02020603050405020304" pitchFamily="18" charset="0"/>
                <a:cs typeface="Times New Roman" panose="02020603050405020304" pitchFamily="18" charset="0"/>
              </a:rPr>
              <a:t>Data Availability and Quality.</a:t>
            </a:r>
          </a:p>
          <a:p>
            <a:endParaRPr lang="en-IN" sz="200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i="0" dirty="0">
                <a:effectLst/>
                <a:latin typeface="Times New Roman" panose="02020603050405020304" pitchFamily="18" charset="0"/>
                <a:cs typeface="Times New Roman" panose="02020603050405020304" pitchFamily="18" charset="0"/>
              </a:rPr>
              <a:t>Data Pre-processing.</a:t>
            </a:r>
          </a:p>
          <a:p>
            <a:endParaRPr lang="en-IN" sz="200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i="0" dirty="0">
                <a:effectLst/>
                <a:latin typeface="Times New Roman" panose="02020603050405020304" pitchFamily="18" charset="0"/>
              </a:rPr>
              <a:t>Ethical and Legal Considerations</a:t>
            </a:r>
            <a:r>
              <a:rPr lang="en-IN" sz="2000" i="0" dirty="0">
                <a:effectLst/>
                <a:latin typeface="Times New Roman" panose="02020603050405020304" pitchFamily="18" charset="0"/>
                <a:cs typeface="Times New Roman" panose="02020603050405020304" pitchFamily="18" charset="0"/>
              </a:rPr>
              <a:t>.</a:t>
            </a:r>
          </a:p>
          <a:p>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i="0" dirty="0">
                <a:effectLst/>
                <a:latin typeface="Times New Roman" panose="02020603050405020304" pitchFamily="18" charset="0"/>
              </a:rPr>
              <a:t>Seasonal and Cyclical Patterns</a:t>
            </a:r>
            <a:r>
              <a:rPr lang="en-IN" sz="2000" i="0" dirty="0">
                <a:effectLst/>
                <a:latin typeface="Times New Roman" panose="02020603050405020304" pitchFamily="18" charset="0"/>
                <a:cs typeface="Times New Roman" panose="02020603050405020304" pitchFamily="18" charset="0"/>
              </a:rPr>
              <a:t>.</a:t>
            </a:r>
          </a:p>
          <a:p>
            <a:endParaRPr lang="en-IN" sz="2000" i="0" dirty="0">
              <a:effectLst/>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000" i="0" dirty="0">
                <a:effectLst/>
                <a:latin typeface="Times New Roman" panose="02020603050405020304" pitchFamily="18" charset="0"/>
                <a:cs typeface="Times New Roman" panose="02020603050405020304" pitchFamily="18" charset="0"/>
              </a:rPr>
              <a:t>Model Complexity.</a:t>
            </a:r>
            <a:endParaRPr lang="en-IN"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31"/>
          <p:cNvSpPr txBox="1">
            <a:spLocks noGrp="1"/>
          </p:cNvSpPr>
          <p:nvPr>
            <p:ph type="title"/>
          </p:nvPr>
        </p:nvSpPr>
        <p:spPr>
          <a:xfrm>
            <a:off x="307975" y="226328"/>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2800" b="1" dirty="0">
                <a:latin typeface="Times New Roman" panose="02020603050405020304" pitchFamily="18" charset="0"/>
                <a:ea typeface="Times New Roman"/>
                <a:cs typeface="Times New Roman" panose="02020603050405020304" pitchFamily="18" charset="0"/>
                <a:sym typeface="Times New Roman"/>
              </a:rPr>
              <a:t>Future Scopes </a:t>
            </a:r>
            <a:endParaRPr sz="2800" b="1" dirty="0">
              <a:latin typeface="Times New Roman" panose="02020603050405020304" pitchFamily="18" charset="0"/>
              <a:ea typeface="Times New Roman"/>
              <a:cs typeface="Times New Roman" panose="02020603050405020304" pitchFamily="18" charset="0"/>
              <a:sym typeface="Times New Roman"/>
            </a:endParaRPr>
          </a:p>
        </p:txBody>
      </p:sp>
      <p:sp>
        <p:nvSpPr>
          <p:cNvPr id="475" name="Google Shape;475;p31" descr="Future Scope Clipart - Man With Binoculars Png - Free Transparent PNG  Clipart Images Download"/>
          <p:cNvSpPr/>
          <p:nvPr/>
        </p:nvSpPr>
        <p:spPr>
          <a:xfrm>
            <a:off x="155575" y="-144461"/>
            <a:ext cx="304800" cy="304801"/>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476" name="Google Shape;476;p31"/>
          <p:cNvPicPr preferRelativeResize="0"/>
          <p:nvPr/>
        </p:nvPicPr>
        <p:blipFill rotWithShape="1">
          <a:blip r:embed="rId3">
            <a:alphaModFix/>
          </a:blip>
          <a:srcRect/>
          <a:stretch/>
        </p:blipFill>
        <p:spPr>
          <a:xfrm>
            <a:off x="9580951" y="5971862"/>
            <a:ext cx="2592012" cy="805375"/>
          </a:xfrm>
          <a:prstGeom prst="rect">
            <a:avLst/>
          </a:prstGeom>
          <a:noFill/>
          <a:ln>
            <a:noFill/>
          </a:ln>
        </p:spPr>
      </p:pic>
      <p:sp>
        <p:nvSpPr>
          <p:cNvPr id="6" name="TextBox 5">
            <a:extLst>
              <a:ext uri="{FF2B5EF4-FFF2-40B4-BE49-F238E27FC236}">
                <a16:creationId xmlns:a16="http://schemas.microsoft.com/office/drawing/2014/main" id="{AF95A483-5F3D-4E24-80E0-09E3DFDE2587}"/>
              </a:ext>
            </a:extLst>
          </p:cNvPr>
          <p:cNvSpPr txBox="1"/>
          <p:nvPr/>
        </p:nvSpPr>
        <p:spPr>
          <a:xfrm>
            <a:off x="441096" y="1380059"/>
            <a:ext cx="11309808" cy="3477875"/>
          </a:xfrm>
          <a:prstGeom prst="rect">
            <a:avLst/>
          </a:prstGeom>
          <a:noFill/>
        </p:spPr>
        <p:txBody>
          <a:bodyPr wrap="square">
            <a:spAutoFit/>
          </a:bodyPr>
          <a:lstStyle/>
          <a:p>
            <a:pPr marL="457200" indent="-457200" algn="l">
              <a:buFont typeface="+mj-lt"/>
              <a:buAutoNum type="arabicPeriod"/>
            </a:pPr>
            <a:r>
              <a:rPr lang="en-US" sz="2000" b="1" i="0" dirty="0">
                <a:solidFill>
                  <a:schemeClr val="tx1"/>
                </a:solidFill>
                <a:effectLst/>
                <a:latin typeface="Times New Roman" panose="02020603050405020304" pitchFamily="18" charset="0"/>
                <a:cs typeface="Times New Roman" panose="02020603050405020304" pitchFamily="18" charset="0"/>
              </a:rPr>
              <a:t> Advanced Modeling Techniques</a:t>
            </a:r>
            <a:r>
              <a:rPr lang="en-US" sz="2000" b="0" i="0" dirty="0">
                <a:solidFill>
                  <a:schemeClr val="tx1"/>
                </a:solidFill>
                <a:effectLst/>
                <a:latin typeface="Times New Roman" panose="02020603050405020304" pitchFamily="18" charset="0"/>
                <a:cs typeface="Times New Roman" panose="02020603050405020304" pitchFamily="18" charset="0"/>
              </a:rPr>
              <a:t>: Exploration of more sophisticated machine learning and deep learning models that can capture intricate demand patterns and relationships within the steel industry.</a:t>
            </a:r>
          </a:p>
          <a:p>
            <a:pPr marL="457200" indent="-457200" algn="l">
              <a:buFont typeface="+mj-lt"/>
              <a:buAutoNum type="arabicPeriod"/>
            </a:pPr>
            <a:endParaRPr lang="en-US" sz="2000" b="0" i="0" dirty="0">
              <a:solidFill>
                <a:schemeClr val="tx1"/>
              </a:solidFill>
              <a:effectLst/>
              <a:latin typeface="Times New Roman" panose="02020603050405020304" pitchFamily="18" charset="0"/>
              <a:cs typeface="Times New Roman" panose="02020603050405020304" pitchFamily="18" charset="0"/>
            </a:endParaRPr>
          </a:p>
          <a:p>
            <a:pPr marL="457200" indent="-457200" algn="l">
              <a:buFont typeface="+mj-lt"/>
              <a:buAutoNum type="arabicPeriod"/>
            </a:pPr>
            <a:r>
              <a:rPr lang="en-US" sz="2000" b="1" i="0" dirty="0">
                <a:solidFill>
                  <a:schemeClr val="tx1"/>
                </a:solidFill>
                <a:effectLst/>
                <a:latin typeface="Times New Roman" panose="02020603050405020304" pitchFamily="18" charset="0"/>
                <a:cs typeface="Times New Roman" panose="02020603050405020304" pitchFamily="18" charset="0"/>
              </a:rPr>
              <a:t>Real-time Forecasting</a:t>
            </a:r>
            <a:r>
              <a:rPr lang="en-US" sz="2000" b="0" i="0" dirty="0">
                <a:solidFill>
                  <a:schemeClr val="tx1"/>
                </a:solidFill>
                <a:effectLst/>
                <a:latin typeface="Times New Roman" panose="02020603050405020304" pitchFamily="18" charset="0"/>
                <a:cs typeface="Times New Roman" panose="02020603050405020304" pitchFamily="18" charset="0"/>
              </a:rPr>
              <a:t>: Developing real-time forecasting capabilities that provide up-to-the-minute predictions to adapt to rapidly changing market conditions.</a:t>
            </a:r>
          </a:p>
          <a:p>
            <a:pPr marL="457200" indent="-457200" algn="l">
              <a:buFont typeface="+mj-lt"/>
              <a:buAutoNum type="arabicPeriod"/>
            </a:pPr>
            <a:endParaRPr lang="en-US" sz="2000" b="0" i="0" dirty="0">
              <a:solidFill>
                <a:schemeClr val="tx1"/>
              </a:solidFill>
              <a:effectLst/>
              <a:latin typeface="Times New Roman" panose="02020603050405020304" pitchFamily="18" charset="0"/>
              <a:cs typeface="Times New Roman" panose="02020603050405020304" pitchFamily="18" charset="0"/>
            </a:endParaRPr>
          </a:p>
          <a:p>
            <a:pPr marL="457200" indent="-457200" algn="l">
              <a:buFont typeface="+mj-lt"/>
              <a:buAutoNum type="arabicPeriod"/>
            </a:pPr>
            <a:r>
              <a:rPr lang="en-US" sz="2000" b="1" i="0" dirty="0">
                <a:solidFill>
                  <a:schemeClr val="tx1"/>
                </a:solidFill>
                <a:effectLst/>
                <a:latin typeface="Times New Roman" panose="02020603050405020304" pitchFamily="18" charset="0"/>
                <a:cs typeface="Times New Roman" panose="02020603050405020304" pitchFamily="18" charset="0"/>
              </a:rPr>
              <a:t>Predictive Analytics Tools</a:t>
            </a:r>
            <a:r>
              <a:rPr lang="en-US" sz="2000" b="0" i="0" dirty="0">
                <a:solidFill>
                  <a:schemeClr val="tx1"/>
                </a:solidFill>
                <a:effectLst/>
                <a:latin typeface="Times New Roman" panose="02020603050405020304" pitchFamily="18" charset="0"/>
                <a:cs typeface="Times New Roman" panose="02020603050405020304" pitchFamily="18" charset="0"/>
              </a:rPr>
              <a:t>: Creation of user-friendly tools that allow industry professionals to generate accurate steel rod quantity forecasts without in-depth technical expertise.</a:t>
            </a:r>
          </a:p>
          <a:p>
            <a:pPr marL="457200" indent="-457200" algn="l">
              <a:buFont typeface="+mj-lt"/>
              <a:buAutoNum type="arabicPeriod"/>
            </a:pPr>
            <a:endParaRPr lang="en-US" sz="2000" b="0" i="0" dirty="0">
              <a:solidFill>
                <a:schemeClr val="tx1"/>
              </a:solidFill>
              <a:effectLst/>
              <a:latin typeface="Times New Roman" panose="02020603050405020304" pitchFamily="18" charset="0"/>
              <a:cs typeface="Times New Roman" panose="02020603050405020304" pitchFamily="18" charset="0"/>
            </a:endParaRPr>
          </a:p>
          <a:p>
            <a:pPr marL="457200" indent="-457200" algn="l">
              <a:buFont typeface="+mj-lt"/>
              <a:buAutoNum type="arabicPeriod"/>
            </a:pPr>
            <a:r>
              <a:rPr lang="en-US" sz="2000" b="1" i="0" dirty="0">
                <a:solidFill>
                  <a:schemeClr val="tx1"/>
                </a:solidFill>
                <a:effectLst/>
                <a:latin typeface="Times New Roman" panose="02020603050405020304" pitchFamily="18" charset="0"/>
                <a:cs typeface="Times New Roman" panose="02020603050405020304" pitchFamily="18" charset="0"/>
              </a:rPr>
              <a:t>Risk Assessment</a:t>
            </a:r>
            <a:r>
              <a:rPr lang="en-US" sz="2000" b="0" i="0" dirty="0">
                <a:solidFill>
                  <a:schemeClr val="tx1"/>
                </a:solidFill>
                <a:effectLst/>
                <a:latin typeface="Times New Roman" panose="02020603050405020304" pitchFamily="18" charset="0"/>
                <a:cs typeface="Times New Roman" panose="02020603050405020304" pitchFamily="18" charset="0"/>
              </a:rPr>
              <a:t>: Incorporating risk assessment and uncertainty quantification into forecasting models to provide a more holistic view of potential outcomes.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402C0-D497-4D3B-BE2C-DB21B68062E1}"/>
              </a:ext>
            </a:extLst>
          </p:cNvPr>
          <p:cNvSpPr>
            <a:spLocks noGrp="1"/>
          </p:cNvSpPr>
          <p:nvPr>
            <p:ph type="title"/>
          </p:nvPr>
        </p:nvSpPr>
        <p:spPr>
          <a:xfrm>
            <a:off x="373930" y="196073"/>
            <a:ext cx="10515600" cy="480041"/>
          </a:xfrm>
        </p:spPr>
        <p:txBody>
          <a:bodyPr/>
          <a:lstStyle/>
          <a:p>
            <a:r>
              <a:rPr lang="en-US" sz="2800" b="1" dirty="0">
                <a:latin typeface="Times New Roman" panose="02020603050405020304" pitchFamily="18" charset="0"/>
                <a:cs typeface="Times New Roman" panose="02020603050405020304" pitchFamily="18" charset="0"/>
                <a:sym typeface="Times New Roman"/>
              </a:rPr>
              <a:t>Future</a:t>
            </a:r>
            <a:r>
              <a:rPr lang="en-US" sz="2800" b="1" dirty="0">
                <a:latin typeface="Times New Roman" panose="02020603050405020304" pitchFamily="18" charset="0"/>
                <a:ea typeface="Times New Roman"/>
                <a:cs typeface="Times New Roman" panose="02020603050405020304" pitchFamily="18" charset="0"/>
                <a:sym typeface="Times New Roman"/>
              </a:rPr>
              <a:t> Scopes </a:t>
            </a:r>
            <a:endParaRPr lang="en-IN" sz="2800" dirty="0"/>
          </a:p>
        </p:txBody>
      </p:sp>
      <p:sp>
        <p:nvSpPr>
          <p:cNvPr id="6" name="TextBox 5">
            <a:extLst>
              <a:ext uri="{FF2B5EF4-FFF2-40B4-BE49-F238E27FC236}">
                <a16:creationId xmlns:a16="http://schemas.microsoft.com/office/drawing/2014/main" id="{C6C94666-BBED-4A42-B070-A8A092D29B10}"/>
              </a:ext>
            </a:extLst>
          </p:cNvPr>
          <p:cNvSpPr txBox="1"/>
          <p:nvPr/>
        </p:nvSpPr>
        <p:spPr>
          <a:xfrm>
            <a:off x="373930" y="1450133"/>
            <a:ext cx="11444140" cy="3477875"/>
          </a:xfrm>
          <a:prstGeom prst="rect">
            <a:avLst/>
          </a:prstGeom>
          <a:noFill/>
        </p:spPr>
        <p:txBody>
          <a:bodyPr wrap="square">
            <a:spAutoFit/>
          </a:bodyPr>
          <a:lstStyle/>
          <a:p>
            <a:pPr marL="457200" indent="-457200" algn="l">
              <a:buFont typeface="+mj-lt"/>
              <a:buAutoNum type="arabicPeriod" startAt="5"/>
            </a:pPr>
            <a:r>
              <a:rPr lang="en-US" sz="2000" b="1" i="0" dirty="0">
                <a:solidFill>
                  <a:schemeClr val="tx1"/>
                </a:solidFill>
                <a:effectLst/>
                <a:latin typeface="Times New Roman" panose="02020603050405020304" pitchFamily="18" charset="0"/>
                <a:cs typeface="Times New Roman" panose="02020603050405020304" pitchFamily="18" charset="0"/>
              </a:rPr>
              <a:t>AI-driven Decision Support</a:t>
            </a:r>
            <a:r>
              <a:rPr lang="en-US" sz="2000" b="0" i="0" dirty="0">
                <a:solidFill>
                  <a:schemeClr val="tx1"/>
                </a:solidFill>
                <a:effectLst/>
                <a:latin typeface="Times New Roman" panose="02020603050405020304" pitchFamily="18" charset="0"/>
                <a:cs typeface="Times New Roman" panose="02020603050405020304" pitchFamily="18" charset="0"/>
              </a:rPr>
              <a:t>: Development of AI-powered decision support systems that help in making informed choices based on forecasted steel rod quantities.</a:t>
            </a:r>
          </a:p>
          <a:p>
            <a:pPr marL="457200" indent="-457200" algn="l">
              <a:buFont typeface="+mj-lt"/>
              <a:buAutoNum type="arabicPeriod" startAt="5"/>
            </a:pPr>
            <a:endParaRPr lang="en-US" sz="2000" b="0" i="0" dirty="0">
              <a:solidFill>
                <a:schemeClr val="tx1"/>
              </a:solidFill>
              <a:effectLst/>
              <a:latin typeface="Times New Roman" panose="02020603050405020304" pitchFamily="18" charset="0"/>
              <a:cs typeface="Times New Roman" panose="02020603050405020304" pitchFamily="18" charset="0"/>
            </a:endParaRPr>
          </a:p>
          <a:p>
            <a:pPr marL="457200" indent="-457200" algn="l">
              <a:buFont typeface="+mj-lt"/>
              <a:buAutoNum type="arabicPeriod" startAt="5"/>
            </a:pPr>
            <a:r>
              <a:rPr lang="en-US" sz="2000" b="1" i="0" dirty="0">
                <a:solidFill>
                  <a:schemeClr val="tx1"/>
                </a:solidFill>
                <a:effectLst/>
                <a:latin typeface="Times New Roman" panose="02020603050405020304" pitchFamily="18" charset="0"/>
                <a:cs typeface="Times New Roman" panose="02020603050405020304" pitchFamily="18" charset="0"/>
              </a:rPr>
              <a:t>Continuous Learning Models</a:t>
            </a:r>
            <a:r>
              <a:rPr lang="en-US" sz="2000" b="0" i="0" dirty="0">
                <a:solidFill>
                  <a:schemeClr val="tx1"/>
                </a:solidFill>
                <a:effectLst/>
                <a:latin typeface="Times New Roman" panose="02020603050405020304" pitchFamily="18" charset="0"/>
                <a:cs typeface="Times New Roman" panose="02020603050405020304" pitchFamily="18" charset="0"/>
              </a:rPr>
              <a:t>: Building models that can adapt and self-improve over time as new data becomes available, leading to continuously enhanced accuracy.</a:t>
            </a:r>
          </a:p>
          <a:p>
            <a:pPr marL="457200" indent="-457200" algn="l">
              <a:buFont typeface="+mj-lt"/>
              <a:buAutoNum type="arabicPeriod" startAt="5"/>
            </a:pPr>
            <a:endParaRPr lang="en-US" sz="2000" b="0" i="0" dirty="0">
              <a:solidFill>
                <a:schemeClr val="tx1"/>
              </a:solidFill>
              <a:effectLst/>
              <a:latin typeface="Times New Roman" panose="02020603050405020304" pitchFamily="18" charset="0"/>
              <a:cs typeface="Times New Roman" panose="02020603050405020304" pitchFamily="18" charset="0"/>
            </a:endParaRPr>
          </a:p>
          <a:p>
            <a:pPr marL="457200" indent="-457200" algn="l">
              <a:buFont typeface="+mj-lt"/>
              <a:buAutoNum type="arabicPeriod" startAt="5"/>
            </a:pPr>
            <a:r>
              <a:rPr lang="en-US" sz="2000" b="1" i="0" dirty="0">
                <a:solidFill>
                  <a:schemeClr val="tx1"/>
                </a:solidFill>
                <a:effectLst/>
                <a:latin typeface="Times New Roman" panose="02020603050405020304" pitchFamily="18" charset="0"/>
                <a:cs typeface="Times New Roman" panose="02020603050405020304" pitchFamily="18" charset="0"/>
              </a:rPr>
              <a:t>Ethical AI Considerations</a:t>
            </a:r>
            <a:r>
              <a:rPr lang="en-US" sz="2000" b="0" i="0" dirty="0">
                <a:solidFill>
                  <a:schemeClr val="tx1"/>
                </a:solidFill>
                <a:effectLst/>
                <a:latin typeface="Times New Roman" panose="02020603050405020304" pitchFamily="18" charset="0"/>
                <a:cs typeface="Times New Roman" panose="02020603050405020304" pitchFamily="18" charset="0"/>
              </a:rPr>
              <a:t>: Addressing ethical concerns related to data privacy, bias, and fairness as AI-driven forecasting becomes more pervasive.</a:t>
            </a:r>
          </a:p>
          <a:p>
            <a:pPr marL="457200" indent="-457200" algn="l">
              <a:buFont typeface="+mj-lt"/>
              <a:buAutoNum type="arabicPeriod" startAt="5"/>
            </a:pPr>
            <a:endParaRPr lang="en-US" sz="2000" b="0" i="0" dirty="0">
              <a:solidFill>
                <a:schemeClr val="tx1"/>
              </a:solidFill>
              <a:effectLst/>
              <a:latin typeface="Times New Roman" panose="02020603050405020304" pitchFamily="18" charset="0"/>
              <a:cs typeface="Times New Roman" panose="02020603050405020304" pitchFamily="18" charset="0"/>
            </a:endParaRPr>
          </a:p>
          <a:p>
            <a:pPr marL="457200" indent="-457200" algn="l">
              <a:buFont typeface="+mj-lt"/>
              <a:buAutoNum type="arabicPeriod" startAt="5"/>
            </a:pPr>
            <a:r>
              <a:rPr lang="en-US" sz="2000" b="1" i="0" dirty="0">
                <a:solidFill>
                  <a:schemeClr val="tx1"/>
                </a:solidFill>
                <a:effectLst/>
                <a:latin typeface="Times New Roman" panose="02020603050405020304" pitchFamily="18" charset="0"/>
                <a:cs typeface="Times New Roman" panose="02020603050405020304" pitchFamily="18" charset="0"/>
              </a:rPr>
              <a:t>Industry Collaboration</a:t>
            </a:r>
            <a:r>
              <a:rPr lang="en-US" sz="2000" b="0" i="0" dirty="0">
                <a:solidFill>
                  <a:schemeClr val="tx1"/>
                </a:solidFill>
                <a:effectLst/>
                <a:latin typeface="Times New Roman" panose="02020603050405020304" pitchFamily="18" charset="0"/>
                <a:cs typeface="Times New Roman" panose="02020603050405020304" pitchFamily="18" charset="0"/>
              </a:rPr>
              <a:t>: Encouraging collaboration between academia, research institutions, and the steel industry to develop tailored forecasting solutions.</a:t>
            </a:r>
          </a:p>
        </p:txBody>
      </p:sp>
      <p:pic>
        <p:nvPicPr>
          <p:cNvPr id="4" name="Google Shape;476;p31">
            <a:extLst>
              <a:ext uri="{FF2B5EF4-FFF2-40B4-BE49-F238E27FC236}">
                <a16:creationId xmlns:a16="http://schemas.microsoft.com/office/drawing/2014/main" id="{75EF51E5-42B0-4390-B27A-A1C052A88D50}"/>
              </a:ext>
            </a:extLst>
          </p:cNvPr>
          <p:cNvPicPr preferRelativeResize="0"/>
          <p:nvPr/>
        </p:nvPicPr>
        <p:blipFill rotWithShape="1">
          <a:blip r:embed="rId2">
            <a:alphaModFix/>
          </a:blip>
          <a:srcRect/>
          <a:stretch/>
        </p:blipFill>
        <p:spPr>
          <a:xfrm>
            <a:off x="9580951" y="5971862"/>
            <a:ext cx="2592012" cy="805375"/>
          </a:xfrm>
          <a:prstGeom prst="rect">
            <a:avLst/>
          </a:prstGeom>
          <a:noFill/>
          <a:ln>
            <a:noFill/>
          </a:ln>
        </p:spPr>
      </p:pic>
    </p:spTree>
    <p:extLst>
      <p:ext uri="{BB962C8B-B14F-4D97-AF65-F5344CB8AC3E}">
        <p14:creationId xmlns:p14="http://schemas.microsoft.com/office/powerpoint/2010/main" val="454299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3"/>
          <p:cNvSpPr txBox="1">
            <a:spLocks noGrp="1"/>
          </p:cNvSpPr>
          <p:nvPr>
            <p:ph type="title"/>
          </p:nvPr>
        </p:nvSpPr>
        <p:spPr>
          <a:xfrm>
            <a:off x="132757" y="171413"/>
            <a:ext cx="107442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2800" b="1" dirty="0">
                <a:latin typeface="Times New Roman" panose="02020603050405020304" pitchFamily="18" charset="0"/>
                <a:ea typeface="Times New Roman"/>
                <a:cs typeface="Times New Roman" panose="02020603050405020304" pitchFamily="18" charset="0"/>
                <a:sym typeface="Times New Roman"/>
              </a:rPr>
              <a:t>   Queries ?  </a:t>
            </a:r>
            <a:endParaRPr sz="2800" b="1" dirty="0">
              <a:latin typeface="Times New Roman" panose="02020603050405020304" pitchFamily="18" charset="0"/>
              <a:ea typeface="Times New Roman"/>
              <a:cs typeface="Times New Roman" panose="02020603050405020304" pitchFamily="18" charset="0"/>
              <a:sym typeface="Times New Roman"/>
            </a:endParaRPr>
          </a:p>
        </p:txBody>
      </p:sp>
      <p:pic>
        <p:nvPicPr>
          <p:cNvPr id="483" name="Google Shape;483;p33"/>
          <p:cNvPicPr preferRelativeResize="0"/>
          <p:nvPr/>
        </p:nvPicPr>
        <p:blipFill rotWithShape="1">
          <a:blip r:embed="rId3">
            <a:alphaModFix/>
          </a:blip>
          <a:srcRect/>
          <a:stretch/>
        </p:blipFill>
        <p:spPr>
          <a:xfrm>
            <a:off x="2486998" y="1168646"/>
            <a:ext cx="7218003" cy="4520707"/>
          </a:xfrm>
          <a:prstGeom prst="rect">
            <a:avLst/>
          </a:prstGeom>
          <a:noFill/>
          <a:ln>
            <a:noFill/>
          </a:ln>
        </p:spPr>
      </p:pic>
      <p:pic>
        <p:nvPicPr>
          <p:cNvPr id="484" name="Google Shape;484;p33"/>
          <p:cNvPicPr preferRelativeResize="0"/>
          <p:nvPr/>
        </p:nvPicPr>
        <p:blipFill rotWithShape="1">
          <a:blip r:embed="rId4">
            <a:alphaModFix/>
          </a:blip>
          <a:srcRect/>
          <a:stretch/>
        </p:blipFill>
        <p:spPr>
          <a:xfrm>
            <a:off x="9580951" y="5971862"/>
            <a:ext cx="2592012" cy="805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gf3a8d4be09_2_180"/>
          <p:cNvSpPr txBox="1">
            <a:spLocks noGrp="1"/>
          </p:cNvSpPr>
          <p:nvPr>
            <p:ph type="title"/>
          </p:nvPr>
        </p:nvSpPr>
        <p:spPr>
          <a:xfrm>
            <a:off x="163275" y="-193869"/>
            <a:ext cx="10515600" cy="923239"/>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br>
              <a:rPr lang="en-US" sz="3200" b="1" dirty="0">
                <a:latin typeface="Times New Roman" panose="02020603050405020304" pitchFamily="18" charset="0"/>
                <a:ea typeface="Times New Roman"/>
                <a:cs typeface="Times New Roman" panose="02020603050405020304" pitchFamily="18" charset="0"/>
                <a:sym typeface="Times New Roman"/>
              </a:rPr>
            </a:br>
            <a:r>
              <a:rPr lang="en-US" sz="2800" b="1" dirty="0">
                <a:latin typeface="Times New Roman" panose="02020603050405020304" pitchFamily="18" charset="0"/>
                <a:cs typeface="Times New Roman" panose="02020603050405020304" pitchFamily="18" charset="0"/>
                <a:sym typeface="Times New Roman"/>
              </a:rPr>
              <a:t>Contents</a:t>
            </a:r>
            <a:endParaRPr sz="2800" b="1" dirty="0">
              <a:latin typeface="Times New Roman" panose="02020603050405020304" pitchFamily="18" charset="0"/>
              <a:cs typeface="Times New Roman" panose="02020603050405020304" pitchFamily="18" charset="0"/>
              <a:sym typeface="Times New Roman"/>
            </a:endParaRPr>
          </a:p>
        </p:txBody>
      </p:sp>
      <p:sp>
        <p:nvSpPr>
          <p:cNvPr id="140" name="Google Shape;140;gf3a8d4be09_2_180"/>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pic>
        <p:nvPicPr>
          <p:cNvPr id="141" name="Google Shape;141;gf3a8d4be09_2_180"/>
          <p:cNvPicPr preferRelativeResize="0"/>
          <p:nvPr/>
        </p:nvPicPr>
        <p:blipFill rotWithShape="1">
          <a:blip r:embed="rId3">
            <a:alphaModFix/>
          </a:blip>
          <a:srcRect/>
          <a:stretch/>
        </p:blipFill>
        <p:spPr>
          <a:xfrm>
            <a:off x="9599989" y="6038978"/>
            <a:ext cx="2592012" cy="805375"/>
          </a:xfrm>
          <a:prstGeom prst="rect">
            <a:avLst/>
          </a:prstGeom>
          <a:noFill/>
          <a:ln>
            <a:noFill/>
          </a:ln>
        </p:spPr>
      </p:pic>
      <p:sp>
        <p:nvSpPr>
          <p:cNvPr id="142" name="Google Shape;142;gf3a8d4be09_2_180"/>
          <p:cNvSpPr txBox="1"/>
          <p:nvPr/>
        </p:nvSpPr>
        <p:spPr>
          <a:xfrm>
            <a:off x="383125" y="1149375"/>
            <a:ext cx="11034000" cy="4893617"/>
          </a:xfrm>
          <a:prstGeom prst="rect">
            <a:avLst/>
          </a:prstGeom>
          <a:noFill/>
          <a:ln>
            <a:noFill/>
          </a:ln>
        </p:spPr>
        <p:txBody>
          <a:bodyPr spcFirstLastPara="1" wrap="square" lIns="91425" tIns="91425" rIns="91425" bIns="91425" anchor="t" anchorCtr="0">
            <a:spAutoFit/>
          </a:bodyPr>
          <a:lstStyle/>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Business objective</a:t>
            </a:r>
          </a:p>
          <a:p>
            <a:pPr marL="25400" lvl="0" algn="l" rtl="0">
              <a:lnSpc>
                <a:spcPct val="90000"/>
              </a:lnSpc>
              <a:spcBef>
                <a:spcPts val="0"/>
              </a:spcBef>
              <a:spcAft>
                <a:spcPts val="0"/>
              </a:spcAft>
              <a:buClr>
                <a:schemeClr val="dk1"/>
              </a:buClr>
              <a:buSzPct val="120000"/>
            </a:pPr>
            <a:endPar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Business Constraints</a:t>
            </a:r>
          </a:p>
          <a:p>
            <a:pPr marL="25400" lvl="0" algn="l" rtl="0">
              <a:lnSpc>
                <a:spcPct val="90000"/>
              </a:lnSpc>
              <a:spcBef>
                <a:spcPts val="0"/>
              </a:spcBef>
              <a:spcAft>
                <a:spcPts val="0"/>
              </a:spcAft>
              <a:buClr>
                <a:schemeClr val="dk1"/>
              </a:buClr>
              <a:buSzPct val="120000"/>
            </a:pPr>
            <a:endParaRPr sz="20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Project Architecture</a:t>
            </a:r>
          </a:p>
          <a:p>
            <a:pPr marL="25400" lvl="0" algn="l" rtl="0">
              <a:lnSpc>
                <a:spcPct val="90000"/>
              </a:lnSpc>
              <a:spcBef>
                <a:spcPts val="0"/>
              </a:spcBef>
              <a:spcAft>
                <a:spcPts val="0"/>
              </a:spcAft>
              <a:buClr>
                <a:schemeClr val="dk1"/>
              </a:buClr>
              <a:buSzPct val="120000"/>
            </a:pPr>
            <a:endParaRPr sz="20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Data collection and details</a:t>
            </a:r>
          </a:p>
          <a:p>
            <a:pPr marL="25400" lvl="0" algn="l" rtl="0">
              <a:lnSpc>
                <a:spcPct val="90000"/>
              </a:lnSpc>
              <a:spcBef>
                <a:spcPts val="0"/>
              </a:spcBef>
              <a:spcAft>
                <a:spcPts val="0"/>
              </a:spcAft>
              <a:buClr>
                <a:schemeClr val="dk1"/>
              </a:buClr>
              <a:buSzPct val="120000"/>
            </a:pPr>
            <a:endParaRPr sz="20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Exploratory Data Analysis</a:t>
            </a:r>
          </a:p>
          <a:p>
            <a:pPr marL="25400" lvl="0" algn="l" rtl="0">
              <a:lnSpc>
                <a:spcPct val="90000"/>
              </a:lnSpc>
              <a:spcBef>
                <a:spcPts val="0"/>
              </a:spcBef>
              <a:spcAft>
                <a:spcPts val="0"/>
              </a:spcAft>
              <a:buClr>
                <a:schemeClr val="dk1"/>
              </a:buClr>
              <a:buSzPct val="120000"/>
            </a:pPr>
            <a:endParaRPr sz="20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Visualization</a:t>
            </a:r>
          </a:p>
          <a:p>
            <a:pPr marL="25400" lvl="0" algn="l" rtl="0">
              <a:lnSpc>
                <a:spcPct val="90000"/>
              </a:lnSpc>
              <a:spcBef>
                <a:spcPts val="0"/>
              </a:spcBef>
              <a:spcAft>
                <a:spcPts val="0"/>
              </a:spcAft>
              <a:buClr>
                <a:schemeClr val="dk1"/>
              </a:buClr>
              <a:buSzPct val="120000"/>
            </a:pPr>
            <a:endParaRPr sz="20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Modeling </a:t>
            </a:r>
          </a:p>
          <a:p>
            <a:pPr marL="25400" lvl="0" algn="l" rtl="0">
              <a:lnSpc>
                <a:spcPct val="90000"/>
              </a:lnSpc>
              <a:spcBef>
                <a:spcPts val="0"/>
              </a:spcBef>
              <a:spcAft>
                <a:spcPts val="0"/>
              </a:spcAft>
              <a:buClr>
                <a:schemeClr val="dk1"/>
              </a:buClr>
              <a:buSzPct val="120000"/>
            </a:pPr>
            <a:endParaRPr sz="20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Evaluation</a:t>
            </a:r>
          </a:p>
          <a:p>
            <a:pPr marL="25400" lvl="0" algn="l" rtl="0">
              <a:lnSpc>
                <a:spcPct val="90000"/>
              </a:lnSpc>
              <a:spcBef>
                <a:spcPts val="0"/>
              </a:spcBef>
              <a:spcAft>
                <a:spcPts val="0"/>
              </a:spcAft>
              <a:buClr>
                <a:schemeClr val="dk1"/>
              </a:buClr>
              <a:buSzPct val="120000"/>
            </a:pPr>
            <a:endParaRPr sz="2000" dirty="0">
              <a:solidFill>
                <a:schemeClr val="dk1"/>
              </a:solidFill>
              <a:latin typeface="Times New Roman" panose="02020603050405020304" pitchFamily="18" charset="0"/>
              <a:ea typeface="Times New Roman"/>
              <a:cs typeface="Times New Roman" panose="02020603050405020304" pitchFamily="18" charset="0"/>
              <a:sym typeface="Times New Roman"/>
            </a:endParaRPr>
          </a:p>
          <a:p>
            <a:pPr marL="368300" lvl="0" indent="-342900" algn="l" rtl="0">
              <a:lnSpc>
                <a:spcPct val="90000"/>
              </a:lnSpc>
              <a:spcBef>
                <a:spcPts val="0"/>
              </a:spcBef>
              <a:spcAft>
                <a:spcPts val="0"/>
              </a:spcAft>
              <a:buClr>
                <a:schemeClr val="dk1"/>
              </a:buClr>
              <a:buSzPct val="120000"/>
              <a:buFont typeface="Arial" panose="020B0604020202020204" pitchFamily="34" charset="0"/>
              <a:buChar char="•"/>
            </a:pPr>
            <a:r>
              <a:rPr lang="en-US" sz="2000" dirty="0">
                <a:solidFill>
                  <a:schemeClr val="dk1"/>
                </a:solidFill>
                <a:latin typeface="Times New Roman" panose="02020603050405020304" pitchFamily="18" charset="0"/>
                <a:ea typeface="Times New Roman"/>
                <a:cs typeface="Times New Roman" panose="02020603050405020304" pitchFamily="18" charset="0"/>
                <a:sym typeface="Times New Roman"/>
              </a:rPr>
              <a:t>Deployment</a:t>
            </a:r>
            <a:endParaRPr sz="2000" dirty="0">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60"/>
          <p:cNvPicPr preferRelativeResize="0"/>
          <p:nvPr/>
        </p:nvPicPr>
        <p:blipFill rotWithShape="1">
          <a:blip r:embed="rId3">
            <a:alphaModFix/>
          </a:blip>
          <a:srcRect/>
          <a:stretch/>
        </p:blipFill>
        <p:spPr>
          <a:xfrm>
            <a:off x="9915533" y="6151969"/>
            <a:ext cx="2276467" cy="706033"/>
          </a:xfrm>
          <a:prstGeom prst="rect">
            <a:avLst/>
          </a:prstGeom>
          <a:noFill/>
          <a:ln>
            <a:noFill/>
          </a:ln>
        </p:spPr>
      </p:pic>
      <p:cxnSp>
        <p:nvCxnSpPr>
          <p:cNvPr id="490" name="Google Shape;490;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491" name="Google Shape;491;p60" descr="Attitudes 2 Animal Cognition Survey – The Anthrozoologist"/>
          <p:cNvPicPr preferRelativeResize="0"/>
          <p:nvPr/>
        </p:nvPicPr>
        <p:blipFill rotWithShape="1">
          <a:blip r:embed="rId4">
            <a:alphaModFix/>
          </a:blip>
          <a:srcRect/>
          <a:stretch/>
        </p:blipFill>
        <p:spPr>
          <a:xfrm>
            <a:off x="3110415" y="272435"/>
            <a:ext cx="5971172" cy="59711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gf3a8d4be09_2_92"/>
          <p:cNvSpPr txBox="1">
            <a:spLocks noGrp="1"/>
          </p:cNvSpPr>
          <p:nvPr>
            <p:ph type="title"/>
          </p:nvPr>
        </p:nvSpPr>
        <p:spPr>
          <a:xfrm>
            <a:off x="228600" y="219336"/>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2800" b="1" dirty="0">
                <a:latin typeface="Times New Roman" panose="02020603050405020304" pitchFamily="18" charset="0"/>
                <a:ea typeface="Times New Roman"/>
                <a:cs typeface="Times New Roman" panose="02020603050405020304" pitchFamily="18" charset="0"/>
                <a:sym typeface="Times New Roman"/>
              </a:rPr>
              <a:t>Project Overview and Scope</a:t>
            </a:r>
            <a:endParaRPr sz="2800" b="1" dirty="0">
              <a:latin typeface="Times New Roman" panose="02020603050405020304" pitchFamily="18" charset="0"/>
              <a:ea typeface="Times New Roman"/>
              <a:cs typeface="Times New Roman" panose="02020603050405020304" pitchFamily="18" charset="0"/>
              <a:sym typeface="Times New Roman"/>
            </a:endParaRPr>
          </a:p>
        </p:txBody>
      </p:sp>
      <p:sp>
        <p:nvSpPr>
          <p:cNvPr id="148" name="Google Shape;148;gf3a8d4be09_2_92"/>
          <p:cNvSpPr txBox="1">
            <a:spLocks noGrp="1"/>
          </p:cNvSpPr>
          <p:nvPr>
            <p:ph type="sldNum" idx="12"/>
          </p:nvPr>
        </p:nvSpPr>
        <p:spPr>
          <a:xfrm>
            <a:off x="11639549" y="6350003"/>
            <a:ext cx="390600" cy="288900"/>
          </a:xfrm>
          <a:prstGeom prst="rect">
            <a:avLst/>
          </a:prstGeom>
          <a:noFill/>
          <a:ln>
            <a:noFill/>
          </a:ln>
        </p:spPr>
        <p:txBody>
          <a:bodyPr spcFirstLastPara="1" wrap="square" lIns="91400" tIns="45675" rIns="91400" bIns="45675"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pic>
        <p:nvPicPr>
          <p:cNvPr id="149" name="Google Shape;149;gf3a8d4be09_2_92"/>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150" name="Google Shape;150;gf3a8d4be09_2_92"/>
          <p:cNvSpPr txBox="1"/>
          <p:nvPr/>
        </p:nvSpPr>
        <p:spPr>
          <a:xfrm>
            <a:off x="4099475" y="1187700"/>
            <a:ext cx="216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dirty="0">
              <a:latin typeface="Times New Roman" panose="02020603050405020304" pitchFamily="18" charset="0"/>
              <a:ea typeface="Calibri"/>
              <a:cs typeface="Times New Roman" panose="02020603050405020304" pitchFamily="18" charset="0"/>
              <a:sym typeface="Calibri"/>
            </a:endParaRPr>
          </a:p>
        </p:txBody>
      </p:sp>
      <p:sp>
        <p:nvSpPr>
          <p:cNvPr id="151" name="Google Shape;151;gf3a8d4be09_2_92"/>
          <p:cNvSpPr txBox="1"/>
          <p:nvPr/>
        </p:nvSpPr>
        <p:spPr>
          <a:xfrm>
            <a:off x="6053425" y="2493975"/>
            <a:ext cx="340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400" b="1" dirty="0">
              <a:latin typeface="Times New Roman" panose="02020603050405020304" pitchFamily="18" charset="0"/>
              <a:ea typeface="Calibri"/>
              <a:cs typeface="Times New Roman" panose="02020603050405020304" pitchFamily="18" charset="0"/>
              <a:sym typeface="Calibri"/>
            </a:endParaRPr>
          </a:p>
        </p:txBody>
      </p:sp>
      <p:sp>
        <p:nvSpPr>
          <p:cNvPr id="152" name="Google Shape;152;gf3a8d4be09_2_92"/>
          <p:cNvSpPr txBox="1"/>
          <p:nvPr/>
        </p:nvSpPr>
        <p:spPr>
          <a:xfrm>
            <a:off x="5938500" y="3792975"/>
            <a:ext cx="327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dirty="0">
              <a:latin typeface="Times New Roman" panose="02020603050405020304" pitchFamily="18" charset="0"/>
              <a:ea typeface="Calibri"/>
              <a:cs typeface="Times New Roman" panose="02020603050405020304" pitchFamily="18" charset="0"/>
              <a:sym typeface="Calibri"/>
            </a:endParaRPr>
          </a:p>
        </p:txBody>
      </p:sp>
      <p:sp>
        <p:nvSpPr>
          <p:cNvPr id="153" name="Google Shape;153;gf3a8d4be09_2_92"/>
          <p:cNvSpPr txBox="1"/>
          <p:nvPr/>
        </p:nvSpPr>
        <p:spPr>
          <a:xfrm>
            <a:off x="-1091900" y="2720225"/>
            <a:ext cx="3888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b="1" dirty="0">
              <a:latin typeface="Times New Roman" panose="02020603050405020304" pitchFamily="18" charset="0"/>
              <a:ea typeface="Calibri"/>
              <a:cs typeface="Times New Roman" panose="02020603050405020304" pitchFamily="18" charset="0"/>
              <a:sym typeface="Calibri"/>
            </a:endParaRPr>
          </a:p>
        </p:txBody>
      </p:sp>
      <p:pic>
        <p:nvPicPr>
          <p:cNvPr id="3" name="Picture 2">
            <a:extLst>
              <a:ext uri="{FF2B5EF4-FFF2-40B4-BE49-F238E27FC236}">
                <a16:creationId xmlns:a16="http://schemas.microsoft.com/office/drawing/2014/main" id="{CE4453B7-7E61-4174-B546-0AF5DE9B1086}"/>
              </a:ext>
            </a:extLst>
          </p:cNvPr>
          <p:cNvPicPr>
            <a:picLocks noChangeAspect="1"/>
          </p:cNvPicPr>
          <p:nvPr/>
        </p:nvPicPr>
        <p:blipFill rotWithShape="1">
          <a:blip r:embed="rId4"/>
          <a:srcRect l="530" t="1083" r="1891" b="5273"/>
          <a:stretch/>
        </p:blipFill>
        <p:spPr>
          <a:xfrm>
            <a:off x="228600" y="1468847"/>
            <a:ext cx="11726944" cy="3532498"/>
          </a:xfrm>
          <a:prstGeom prst="rect">
            <a:avLst/>
          </a:prstGeom>
          <a:ln>
            <a:noFill/>
            <a:prstDash val="sysDot"/>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2"/>
          <p:cNvSpPr txBox="1">
            <a:spLocks noGrp="1"/>
          </p:cNvSpPr>
          <p:nvPr>
            <p:ph type="title"/>
          </p:nvPr>
        </p:nvSpPr>
        <p:spPr>
          <a:xfrm>
            <a:off x="838200" y="787886"/>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2800" b="1" dirty="0">
                <a:latin typeface="Times New Roman" panose="02020603050405020304" pitchFamily="18" charset="0"/>
                <a:ea typeface="Times New Roman"/>
                <a:cs typeface="Times New Roman" panose="02020603050405020304" pitchFamily="18" charset="0"/>
                <a:sym typeface="Times New Roman"/>
              </a:rPr>
              <a:t>Business Problem</a:t>
            </a:r>
            <a:endParaRPr sz="2800" b="1" dirty="0">
              <a:latin typeface="Times New Roman" panose="02020603050405020304" pitchFamily="18" charset="0"/>
              <a:ea typeface="Times New Roman"/>
              <a:cs typeface="Times New Roman" panose="02020603050405020304" pitchFamily="18" charset="0"/>
              <a:sym typeface="Times New Roman"/>
            </a:endParaRPr>
          </a:p>
        </p:txBody>
      </p:sp>
      <p:pic>
        <p:nvPicPr>
          <p:cNvPr id="161" name="Google Shape;161;p12"/>
          <p:cNvPicPr preferRelativeResize="0"/>
          <p:nvPr/>
        </p:nvPicPr>
        <p:blipFill rotWithShape="1">
          <a:blip r:embed="rId3">
            <a:alphaModFix/>
          </a:blip>
          <a:srcRect/>
          <a:stretch/>
        </p:blipFill>
        <p:spPr>
          <a:xfrm>
            <a:off x="9580951" y="6053750"/>
            <a:ext cx="2592012" cy="805375"/>
          </a:xfrm>
          <a:prstGeom prst="rect">
            <a:avLst/>
          </a:prstGeom>
          <a:noFill/>
          <a:ln>
            <a:noFill/>
          </a:ln>
        </p:spPr>
      </p:pic>
      <p:sp>
        <p:nvSpPr>
          <p:cNvPr id="3" name="Text Placeholder 2">
            <a:extLst>
              <a:ext uri="{FF2B5EF4-FFF2-40B4-BE49-F238E27FC236}">
                <a16:creationId xmlns:a16="http://schemas.microsoft.com/office/drawing/2014/main" id="{CD017A16-4BF2-9E28-F1B6-185E8826E5C9}"/>
              </a:ext>
            </a:extLst>
          </p:cNvPr>
          <p:cNvSpPr>
            <a:spLocks noGrp="1"/>
          </p:cNvSpPr>
          <p:nvPr>
            <p:ph type="body" idx="1"/>
          </p:nvPr>
        </p:nvSpPr>
        <p:spPr>
          <a:xfrm>
            <a:off x="838200" y="1825625"/>
            <a:ext cx="7919301" cy="4351339"/>
          </a:xfrm>
        </p:spPr>
        <p:txBody>
          <a:bodyPr>
            <a:normAutofit/>
          </a:bodyPr>
          <a:lstStyle/>
          <a:p>
            <a:r>
              <a:rPr lang="en-US" sz="2000" b="0" i="0" dirty="0">
                <a:solidFill>
                  <a:srgbClr val="000000"/>
                </a:solidFill>
                <a:effectLst/>
                <a:latin typeface="Times New Roman" panose="02020603050405020304" pitchFamily="18" charset="0"/>
                <a:cs typeface="Times New Roman" panose="02020603050405020304" pitchFamily="18" charset="0"/>
              </a:rPr>
              <a:t>Offcuts are going unnoticed because of lack of demand of different sizes and diameters of steel rods, leading to increased inventory costs.</a:t>
            </a:r>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F4CC28E-E681-40D9-844E-0B2C30991AF2}"/>
              </a:ext>
            </a:extLst>
          </p:cNvPr>
          <p:cNvPicPr>
            <a:picLocks noChangeAspect="1"/>
          </p:cNvPicPr>
          <p:nvPr/>
        </p:nvPicPr>
        <p:blipFill>
          <a:blip r:embed="rId4"/>
          <a:stretch>
            <a:fillRect/>
          </a:stretch>
        </p:blipFill>
        <p:spPr>
          <a:xfrm>
            <a:off x="10306788" y="242413"/>
            <a:ext cx="1570985" cy="15709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p:nvPr>
        </p:nvSpPr>
        <p:spPr>
          <a:xfrm>
            <a:off x="839788" y="787886"/>
            <a:ext cx="105156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1800"/>
              <a:buNone/>
            </a:pPr>
            <a:r>
              <a:rPr lang="en-US" sz="2800" b="1" dirty="0">
                <a:latin typeface="Times New Roman" panose="02020603050405020304" pitchFamily="18" charset="0"/>
                <a:ea typeface="Times New Roman"/>
                <a:cs typeface="Times New Roman" panose="02020603050405020304" pitchFamily="18" charset="0"/>
                <a:sym typeface="Times New Roman"/>
              </a:rPr>
              <a:t>Business Objective</a:t>
            </a:r>
            <a:endParaRPr sz="2800" b="1" dirty="0">
              <a:latin typeface="Times New Roman" panose="02020603050405020304" pitchFamily="18" charset="0"/>
              <a:ea typeface="Times New Roman"/>
              <a:cs typeface="Times New Roman" panose="02020603050405020304" pitchFamily="18" charset="0"/>
              <a:sym typeface="Times New Roman"/>
            </a:endParaRPr>
          </a:p>
        </p:txBody>
      </p:sp>
      <p:sp>
        <p:nvSpPr>
          <p:cNvPr id="167" name="Google Shape;167;p7"/>
          <p:cNvSpPr txBox="1">
            <a:spLocks noGrp="1"/>
          </p:cNvSpPr>
          <p:nvPr>
            <p:ph type="body" idx="1"/>
          </p:nvPr>
        </p:nvSpPr>
        <p:spPr>
          <a:xfrm>
            <a:off x="839789" y="1681163"/>
            <a:ext cx="5157787" cy="823912"/>
          </a:xfrm>
          <a:prstGeom prst="rect">
            <a:avLst/>
          </a:prstGeom>
          <a:noFill/>
          <a:ln>
            <a:noFill/>
          </a:ln>
        </p:spPr>
        <p:txBody>
          <a:bodyPr spcFirstLastPara="1" wrap="square" lIns="91400" tIns="45675" rIns="91400" bIns="45675" anchor="b" anchorCtr="0">
            <a:normAutofit/>
          </a:bodyPr>
          <a:lstStyle/>
          <a:p>
            <a:pPr marL="457095" lvl="0" indent="-228552" algn="l" rtl="0">
              <a:lnSpc>
                <a:spcPct val="90000"/>
              </a:lnSpc>
              <a:spcBef>
                <a:spcPts val="1000"/>
              </a:spcBef>
              <a:spcAft>
                <a:spcPts val="0"/>
              </a:spcAft>
              <a:buClr>
                <a:schemeClr val="dk1"/>
              </a:buClr>
              <a:buSzPts val="2400"/>
              <a:buNone/>
            </a:pPr>
            <a:r>
              <a:rPr lang="en-US" b="1" dirty="0">
                <a:latin typeface="Times New Roman" panose="02020603050405020304" pitchFamily="18" charset="0"/>
                <a:ea typeface="Times New Roman"/>
                <a:cs typeface="Times New Roman" panose="02020603050405020304" pitchFamily="18" charset="0"/>
                <a:sym typeface="Times New Roman"/>
              </a:rPr>
              <a:t>Objective</a:t>
            </a:r>
            <a:endParaRPr dirty="0">
              <a:latin typeface="Times New Roman" panose="02020603050405020304" pitchFamily="18" charset="0"/>
              <a:cs typeface="Times New Roman" panose="02020603050405020304" pitchFamily="18" charset="0"/>
            </a:endParaRPr>
          </a:p>
        </p:txBody>
      </p:sp>
      <p:sp>
        <p:nvSpPr>
          <p:cNvPr id="168" name="Google Shape;168;p7"/>
          <p:cNvSpPr txBox="1">
            <a:spLocks noGrp="1"/>
          </p:cNvSpPr>
          <p:nvPr>
            <p:ph type="body" idx="2"/>
          </p:nvPr>
        </p:nvSpPr>
        <p:spPr>
          <a:xfrm>
            <a:off x="1121790" y="2758056"/>
            <a:ext cx="4875842" cy="1029258"/>
          </a:xfrm>
          <a:prstGeom prst="rect">
            <a:avLst/>
          </a:prstGeom>
          <a:noFill/>
          <a:ln>
            <a:noFill/>
          </a:ln>
        </p:spPr>
        <p:txBody>
          <a:bodyPr spcFirstLastPara="1" wrap="square" lIns="91400" tIns="45675" rIns="91400" bIns="45675" anchor="t" anchorCtr="0">
            <a:normAutofit/>
          </a:bodyPr>
          <a:lstStyle/>
          <a:p>
            <a:pPr marL="342900"/>
            <a:r>
              <a:rPr lang="en-US" sz="2000" b="0" i="0" dirty="0">
                <a:solidFill>
                  <a:srgbClr val="000000"/>
                </a:solidFill>
                <a:effectLst/>
                <a:latin typeface="Times New Roman" panose="02020603050405020304" pitchFamily="18" charset="0"/>
                <a:cs typeface="Times New Roman" panose="02020603050405020304" pitchFamily="18" charset="0"/>
              </a:rPr>
              <a:t>Maximize Cost Savings by Minimizing wastage of inventory.</a:t>
            </a:r>
            <a:endParaRPr sz="2000" dirty="0">
              <a:solidFill>
                <a:srgbClr val="353744"/>
              </a:solidFill>
              <a:latin typeface="Times New Roman" panose="02020603050405020304" pitchFamily="18" charset="0"/>
              <a:ea typeface="Proxima Nova"/>
              <a:cs typeface="Times New Roman" panose="02020603050405020304" pitchFamily="18" charset="0"/>
              <a:sym typeface="Proxima Nova"/>
            </a:endParaRPr>
          </a:p>
        </p:txBody>
      </p:sp>
      <p:sp>
        <p:nvSpPr>
          <p:cNvPr id="169" name="Google Shape;169;p7"/>
          <p:cNvSpPr txBox="1">
            <a:spLocks noGrp="1"/>
          </p:cNvSpPr>
          <p:nvPr>
            <p:ph type="body" idx="3"/>
          </p:nvPr>
        </p:nvSpPr>
        <p:spPr>
          <a:xfrm>
            <a:off x="6172203" y="1681163"/>
            <a:ext cx="5183188" cy="823912"/>
          </a:xfrm>
          <a:prstGeom prst="rect">
            <a:avLst/>
          </a:prstGeom>
          <a:noFill/>
          <a:ln>
            <a:noFill/>
          </a:ln>
        </p:spPr>
        <p:txBody>
          <a:bodyPr spcFirstLastPara="1" wrap="square" lIns="91400" tIns="45675" rIns="91400" bIns="45675" anchor="b" anchorCtr="0">
            <a:normAutofit/>
          </a:bodyPr>
          <a:lstStyle/>
          <a:p>
            <a:pPr marL="457095" lvl="0" indent="-228552" algn="l" rtl="0">
              <a:lnSpc>
                <a:spcPct val="90000"/>
              </a:lnSpc>
              <a:spcBef>
                <a:spcPts val="1000"/>
              </a:spcBef>
              <a:spcAft>
                <a:spcPts val="0"/>
              </a:spcAft>
              <a:buClr>
                <a:schemeClr val="dk1"/>
              </a:buClr>
              <a:buSzPts val="2400"/>
              <a:buNone/>
            </a:pPr>
            <a:r>
              <a:rPr lang="en-US" dirty="0">
                <a:latin typeface="Times New Roman" panose="02020603050405020304" pitchFamily="18" charset="0"/>
                <a:cs typeface="Times New Roman" panose="02020603050405020304" pitchFamily="18" charset="0"/>
              </a:rPr>
              <a:t>Constraints</a:t>
            </a:r>
            <a:endParaRPr dirty="0">
              <a:latin typeface="Times New Roman" panose="02020603050405020304" pitchFamily="18" charset="0"/>
              <a:cs typeface="Times New Roman" panose="02020603050405020304" pitchFamily="18" charset="0"/>
            </a:endParaRPr>
          </a:p>
        </p:txBody>
      </p:sp>
      <p:pic>
        <p:nvPicPr>
          <p:cNvPr id="171" name="Google Shape;171;p7"/>
          <p:cNvPicPr preferRelativeResize="0"/>
          <p:nvPr/>
        </p:nvPicPr>
        <p:blipFill rotWithShape="1">
          <a:blip r:embed="rId3">
            <a:alphaModFix/>
          </a:blip>
          <a:srcRect/>
          <a:stretch/>
        </p:blipFill>
        <p:spPr>
          <a:xfrm>
            <a:off x="9580951" y="6053750"/>
            <a:ext cx="2592012" cy="805375"/>
          </a:xfrm>
          <a:prstGeom prst="rect">
            <a:avLst/>
          </a:prstGeom>
          <a:noFill/>
          <a:ln>
            <a:noFill/>
          </a:ln>
        </p:spPr>
      </p:pic>
      <p:sp>
        <p:nvSpPr>
          <p:cNvPr id="3" name="Text Placeholder 2">
            <a:extLst>
              <a:ext uri="{FF2B5EF4-FFF2-40B4-BE49-F238E27FC236}">
                <a16:creationId xmlns:a16="http://schemas.microsoft.com/office/drawing/2014/main" id="{B0BA444F-23E2-29BC-576A-BCF5F774ABEB}"/>
              </a:ext>
            </a:extLst>
          </p:cNvPr>
          <p:cNvSpPr>
            <a:spLocks noGrp="1"/>
          </p:cNvSpPr>
          <p:nvPr>
            <p:ph type="body" idx="4"/>
          </p:nvPr>
        </p:nvSpPr>
        <p:spPr>
          <a:xfrm>
            <a:off x="6353665" y="2758056"/>
            <a:ext cx="4875842" cy="1031518"/>
          </a:xfrm>
        </p:spPr>
        <p:txBody>
          <a:bodyPr>
            <a:normAutofit/>
          </a:bodyPr>
          <a:lstStyle/>
          <a:p>
            <a:r>
              <a:rPr lang="en-US" sz="2000" b="0" i="0" dirty="0">
                <a:solidFill>
                  <a:srgbClr val="000000"/>
                </a:solidFill>
                <a:effectLst/>
                <a:latin typeface="Times New Roman" panose="02020603050405020304" pitchFamily="18" charset="0"/>
                <a:cs typeface="Times New Roman" panose="02020603050405020304" pitchFamily="18" charset="0"/>
              </a:rPr>
              <a:t>Minimizing manual/gutfeel-based   decision making.</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C641797-0C8A-42AA-B43D-76F5AEE24315}"/>
              </a:ext>
            </a:extLst>
          </p:cNvPr>
          <p:cNvPicPr>
            <a:picLocks noChangeAspect="1"/>
          </p:cNvPicPr>
          <p:nvPr/>
        </p:nvPicPr>
        <p:blipFill>
          <a:blip r:embed="rId4"/>
          <a:stretch>
            <a:fillRect/>
          </a:stretch>
        </p:blipFill>
        <p:spPr>
          <a:xfrm>
            <a:off x="10626575" y="344862"/>
            <a:ext cx="1267122" cy="126712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14"/>
          <p:cNvSpPr txBox="1">
            <a:spLocks noGrp="1"/>
          </p:cNvSpPr>
          <p:nvPr>
            <p:ph type="title"/>
          </p:nvPr>
        </p:nvSpPr>
        <p:spPr>
          <a:xfrm>
            <a:off x="395926" y="969229"/>
            <a:ext cx="10259166" cy="4358025"/>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SzPts val="1200"/>
              <a:buNone/>
            </a:pPr>
            <a:endParaRPr sz="3200" b="1" dirty="0">
              <a:latin typeface="Times New Roman"/>
              <a:ea typeface="Times New Roman"/>
              <a:cs typeface="Times New Roman"/>
              <a:sym typeface="Times New Roman"/>
            </a:endParaRPr>
          </a:p>
          <a:p>
            <a:pPr marL="0" lvl="0" indent="0" algn="l" rtl="0">
              <a:lnSpc>
                <a:spcPct val="90000"/>
              </a:lnSpc>
              <a:spcBef>
                <a:spcPts val="0"/>
              </a:spcBef>
              <a:spcAft>
                <a:spcPts val="0"/>
              </a:spcAft>
              <a:buSzPts val="1200"/>
              <a:buNone/>
            </a:pPr>
            <a:r>
              <a:rPr lang="en-US" sz="2400" b="1" dirty="0">
                <a:latin typeface="Times New Roman" panose="02020603050405020304" pitchFamily="18" charset="0"/>
                <a:ea typeface="Times New Roman"/>
                <a:cs typeface="Times New Roman" panose="02020603050405020304" pitchFamily="18" charset="0"/>
                <a:sym typeface="Times New Roman"/>
              </a:rPr>
              <a:t>There are six stages of CRISP-ML(Q) Methodology:</a:t>
            </a:r>
            <a:endParaRPr sz="2400" b="1" dirty="0">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90000"/>
              </a:lnSpc>
              <a:spcBef>
                <a:spcPts val="0"/>
              </a:spcBef>
              <a:spcAft>
                <a:spcPts val="0"/>
              </a:spcAft>
              <a:buSzPts val="1200"/>
              <a:buNone/>
            </a:pPr>
            <a:endParaRPr sz="3200" b="1" dirty="0">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90000"/>
              </a:lnSpc>
              <a:spcBef>
                <a:spcPts val="0"/>
              </a:spcBef>
              <a:spcAft>
                <a:spcPts val="0"/>
              </a:spcAft>
              <a:buSzPts val="1200"/>
              <a:buNone/>
            </a:pPr>
            <a:r>
              <a:rPr lang="en-US" sz="2000" dirty="0">
                <a:latin typeface="Times New Roman" panose="02020603050405020304" pitchFamily="18" charset="0"/>
                <a:ea typeface="Times New Roman"/>
                <a:cs typeface="Times New Roman" panose="02020603050405020304" pitchFamily="18" charset="0"/>
                <a:sym typeface="Times New Roman"/>
              </a:rPr>
              <a:t>1. Business and data understanding</a:t>
            </a:r>
            <a:endParaRPr sz="2000" dirty="0">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90000"/>
              </a:lnSpc>
              <a:spcBef>
                <a:spcPts val="0"/>
              </a:spcBef>
              <a:spcAft>
                <a:spcPts val="0"/>
              </a:spcAft>
              <a:buSzPts val="1200"/>
              <a:buNone/>
            </a:pPr>
            <a:endParaRPr sz="2000" dirty="0">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90000"/>
              </a:lnSpc>
              <a:spcBef>
                <a:spcPts val="0"/>
              </a:spcBef>
              <a:spcAft>
                <a:spcPts val="0"/>
              </a:spcAft>
              <a:buSzPts val="1200"/>
              <a:buNone/>
            </a:pPr>
            <a:r>
              <a:rPr lang="en-US" sz="2000" dirty="0">
                <a:latin typeface="Times New Roman" panose="02020603050405020304" pitchFamily="18" charset="0"/>
                <a:ea typeface="Times New Roman"/>
                <a:cs typeface="Times New Roman" panose="02020603050405020304" pitchFamily="18" charset="0"/>
                <a:sym typeface="Times New Roman"/>
              </a:rPr>
              <a:t>2. Data preparation</a:t>
            </a:r>
            <a:endParaRPr sz="2000" dirty="0">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90000"/>
              </a:lnSpc>
              <a:spcBef>
                <a:spcPts val="0"/>
              </a:spcBef>
              <a:spcAft>
                <a:spcPts val="0"/>
              </a:spcAft>
              <a:buSzPts val="1200"/>
              <a:buNone/>
            </a:pPr>
            <a:endParaRPr sz="2000" dirty="0">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90000"/>
              </a:lnSpc>
              <a:spcBef>
                <a:spcPts val="0"/>
              </a:spcBef>
              <a:spcAft>
                <a:spcPts val="0"/>
              </a:spcAft>
              <a:buSzPts val="1200"/>
              <a:buNone/>
            </a:pPr>
            <a:r>
              <a:rPr lang="en-US" sz="2000" dirty="0">
                <a:latin typeface="Times New Roman" panose="02020603050405020304" pitchFamily="18" charset="0"/>
                <a:ea typeface="Times New Roman"/>
                <a:cs typeface="Times New Roman" panose="02020603050405020304" pitchFamily="18" charset="0"/>
                <a:sym typeface="Times New Roman"/>
              </a:rPr>
              <a:t>3. model building </a:t>
            </a:r>
            <a:endParaRPr sz="2000" dirty="0">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90000"/>
              </a:lnSpc>
              <a:spcBef>
                <a:spcPts val="0"/>
              </a:spcBef>
              <a:spcAft>
                <a:spcPts val="0"/>
              </a:spcAft>
              <a:buSzPts val="1200"/>
              <a:buNone/>
            </a:pPr>
            <a:endParaRPr sz="2000" dirty="0">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90000"/>
              </a:lnSpc>
              <a:spcBef>
                <a:spcPts val="0"/>
              </a:spcBef>
              <a:spcAft>
                <a:spcPts val="0"/>
              </a:spcAft>
              <a:buSzPts val="1200"/>
              <a:buNone/>
            </a:pPr>
            <a:r>
              <a:rPr lang="en-US" sz="2000" dirty="0">
                <a:latin typeface="Times New Roman" panose="02020603050405020304" pitchFamily="18" charset="0"/>
                <a:ea typeface="Times New Roman"/>
                <a:cs typeface="Times New Roman" panose="02020603050405020304" pitchFamily="18" charset="0"/>
                <a:sym typeface="Times New Roman"/>
              </a:rPr>
              <a:t>4. Model evaluation</a:t>
            </a:r>
            <a:endParaRPr sz="2000" dirty="0">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90000"/>
              </a:lnSpc>
              <a:spcBef>
                <a:spcPts val="0"/>
              </a:spcBef>
              <a:spcAft>
                <a:spcPts val="0"/>
              </a:spcAft>
              <a:buSzPts val="1200"/>
              <a:buNone/>
            </a:pPr>
            <a:endParaRPr sz="2000" dirty="0">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90000"/>
              </a:lnSpc>
              <a:spcBef>
                <a:spcPts val="0"/>
              </a:spcBef>
              <a:spcAft>
                <a:spcPts val="0"/>
              </a:spcAft>
              <a:buSzPts val="1200"/>
              <a:buNone/>
            </a:pPr>
            <a:r>
              <a:rPr lang="en-US" sz="2000" dirty="0">
                <a:latin typeface="Times New Roman" panose="02020603050405020304" pitchFamily="18" charset="0"/>
                <a:ea typeface="Times New Roman"/>
                <a:cs typeface="Times New Roman" panose="02020603050405020304" pitchFamily="18" charset="0"/>
                <a:sym typeface="Times New Roman"/>
              </a:rPr>
              <a:t>5. Model deployment</a:t>
            </a:r>
            <a:endParaRPr sz="2000" dirty="0">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90000"/>
              </a:lnSpc>
              <a:spcBef>
                <a:spcPts val="0"/>
              </a:spcBef>
              <a:spcAft>
                <a:spcPts val="0"/>
              </a:spcAft>
              <a:buSzPts val="1200"/>
              <a:buNone/>
            </a:pPr>
            <a:endParaRPr sz="2000" dirty="0">
              <a:latin typeface="Times New Roman" panose="02020603050405020304" pitchFamily="18" charset="0"/>
              <a:ea typeface="Times New Roman"/>
              <a:cs typeface="Times New Roman" panose="02020603050405020304" pitchFamily="18" charset="0"/>
              <a:sym typeface="Times New Roman"/>
            </a:endParaRPr>
          </a:p>
          <a:p>
            <a:pPr marL="0" lvl="0" indent="0" algn="l" rtl="0">
              <a:lnSpc>
                <a:spcPct val="90000"/>
              </a:lnSpc>
              <a:spcBef>
                <a:spcPts val="0"/>
              </a:spcBef>
              <a:spcAft>
                <a:spcPts val="0"/>
              </a:spcAft>
              <a:buSzPts val="1200"/>
              <a:buNone/>
            </a:pPr>
            <a:r>
              <a:rPr lang="en-US" sz="2000" dirty="0">
                <a:latin typeface="Times New Roman" panose="02020603050405020304" pitchFamily="18" charset="0"/>
                <a:ea typeface="Times New Roman"/>
                <a:cs typeface="Times New Roman" panose="02020603050405020304" pitchFamily="18" charset="0"/>
                <a:sym typeface="Times New Roman"/>
              </a:rPr>
              <a:t>6. Monitoring and maintenance</a:t>
            </a:r>
            <a:endParaRPr sz="2000" dirty="0">
              <a:latin typeface="Times New Roman" panose="02020603050405020304" pitchFamily="18" charset="0"/>
              <a:ea typeface="Times New Roman"/>
              <a:cs typeface="Times New Roman" panose="02020603050405020304" pitchFamily="18" charset="0"/>
              <a:sym typeface="Times New Roman"/>
            </a:endParaRPr>
          </a:p>
        </p:txBody>
      </p:sp>
      <p:pic>
        <p:nvPicPr>
          <p:cNvPr id="177" name="Google Shape;177;p14"/>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2" name="TextBox 1">
            <a:extLst>
              <a:ext uri="{FF2B5EF4-FFF2-40B4-BE49-F238E27FC236}">
                <a16:creationId xmlns:a16="http://schemas.microsoft.com/office/drawing/2014/main" id="{839019A1-CC7B-49B5-93DB-208252DD3DCE}"/>
              </a:ext>
            </a:extLst>
          </p:cNvPr>
          <p:cNvSpPr txBox="1"/>
          <p:nvPr/>
        </p:nvSpPr>
        <p:spPr>
          <a:xfrm>
            <a:off x="194992" y="208994"/>
            <a:ext cx="6238973" cy="523220"/>
          </a:xfrm>
          <a:prstGeom prst="rect">
            <a:avLst/>
          </a:prstGeom>
          <a:noFill/>
        </p:spPr>
        <p:txBody>
          <a:bodyPr wrap="square" rtlCol="0">
            <a:spAutoFit/>
          </a:bodyPr>
          <a:lstStyle/>
          <a:p>
            <a:r>
              <a:rPr lang="en-US" sz="2800" b="1" dirty="0">
                <a:solidFill>
                  <a:schemeClr val="dk1"/>
                </a:solidFill>
                <a:latin typeface="Times New Roman" panose="02020603050405020304" pitchFamily="18" charset="0"/>
                <a:cs typeface="Times New Roman" panose="02020603050405020304" pitchFamily="18" charset="0"/>
                <a:sym typeface="Times New Roman"/>
              </a:rPr>
              <a:t>CRISP-ML</a:t>
            </a:r>
            <a:r>
              <a:rPr lang="en-US" sz="2800" b="1" dirty="0">
                <a:latin typeface="Times New Roman" panose="02020603050405020304" pitchFamily="18" charset="0"/>
                <a:ea typeface="Times New Roman"/>
                <a:cs typeface="Times New Roman" panose="02020603050405020304" pitchFamily="18" charset="0"/>
                <a:sym typeface="Times New Roman"/>
              </a:rPr>
              <a:t>(Q) </a:t>
            </a:r>
            <a:r>
              <a:rPr lang="en-US" sz="2800" b="1" dirty="0">
                <a:latin typeface="Times New Roman" panose="02020603050405020304" pitchFamily="18" charset="0"/>
                <a:cs typeface="Times New Roman" panose="02020603050405020304" pitchFamily="18" charset="0"/>
                <a:sym typeface="Times New Roman"/>
              </a:rPr>
              <a:t>Methodology</a:t>
            </a:r>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119c79fd7f2_1_58"/>
          <p:cNvSpPr txBox="1">
            <a:spLocks noGrp="1"/>
          </p:cNvSpPr>
          <p:nvPr>
            <p:ph type="title"/>
          </p:nvPr>
        </p:nvSpPr>
        <p:spPr>
          <a:xfrm>
            <a:off x="155575" y="210044"/>
            <a:ext cx="11049300" cy="480041"/>
          </a:xfrm>
          <a:prstGeom prst="rect">
            <a:avLst/>
          </a:prstGeom>
          <a:noFill/>
          <a:ln>
            <a:noFill/>
          </a:ln>
        </p:spPr>
        <p:txBody>
          <a:bodyPr spcFirstLastPara="1" wrap="square" lIns="91400" tIns="45675" rIns="91400" bIns="45675" anchor="ctr" anchorCtr="0">
            <a:spAutoFit/>
          </a:bodyPr>
          <a:lstStyle/>
          <a:p>
            <a:pPr marL="0" lvl="0" indent="0" algn="l" rtl="0">
              <a:lnSpc>
                <a:spcPct val="90000"/>
              </a:lnSpc>
              <a:spcBef>
                <a:spcPts val="0"/>
              </a:spcBef>
              <a:spcAft>
                <a:spcPts val="0"/>
              </a:spcAft>
              <a:buClr>
                <a:schemeClr val="dk1"/>
              </a:buClr>
              <a:buSzPts val="3000"/>
              <a:buFont typeface="Georgia"/>
              <a:buNone/>
            </a:pPr>
            <a:r>
              <a:rPr lang="en-US" sz="2800" b="1" dirty="0">
                <a:latin typeface="Times New Roman" panose="02020603050405020304" pitchFamily="18" charset="0"/>
                <a:ea typeface="Times New Roman"/>
                <a:cs typeface="Times New Roman" panose="02020603050405020304" pitchFamily="18" charset="0"/>
                <a:sym typeface="Times New Roman"/>
              </a:rPr>
              <a:t>Technical Stacks</a:t>
            </a:r>
            <a:endParaRPr sz="2800" b="1" dirty="0">
              <a:latin typeface="Times New Roman" panose="02020603050405020304" pitchFamily="18" charset="0"/>
              <a:ea typeface="Times New Roman"/>
              <a:cs typeface="Times New Roman" panose="02020603050405020304" pitchFamily="18" charset="0"/>
              <a:sym typeface="Times New Roman"/>
            </a:endParaRPr>
          </a:p>
        </p:txBody>
      </p:sp>
      <p:sp>
        <p:nvSpPr>
          <p:cNvPr id="183" name="Google Shape;183;g119c79fd7f2_1_58" descr="GitHub - serengil/deepface: A Lightweight Face Recognition and Facial  Attribute Analysis (Age, Gender, Emotion and Race) Library for Python"/>
          <p:cNvSpPr/>
          <p:nvPr/>
        </p:nvSpPr>
        <p:spPr>
          <a:xfrm>
            <a:off x="155575" y="-144463"/>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sp>
        <p:nvSpPr>
          <p:cNvPr id="184" name="Google Shape;184;g119c79fd7f2_1_58" descr="GitHub - serengil/deepface: A Lightweight Face Recognition and Facial  Attribute Analysis (Age, Gender, Emotion and Race) Library for Python"/>
          <p:cNvSpPr/>
          <p:nvPr/>
        </p:nvSpPr>
        <p:spPr>
          <a:xfrm>
            <a:off x="307975" y="7937"/>
            <a:ext cx="304800" cy="304800"/>
          </a:xfrm>
          <a:prstGeom prst="rect">
            <a:avLst/>
          </a:prstGeom>
          <a:noFill/>
          <a:ln>
            <a:noFill/>
          </a:ln>
        </p:spPr>
        <p:txBody>
          <a:bodyPr spcFirstLastPara="1" wrap="square" lIns="91400" tIns="45675" rIns="91400" bIns="45675" anchor="t" anchorCtr="0">
            <a:noAutofit/>
          </a:bodyPr>
          <a:lstStyle/>
          <a:p>
            <a:pPr marL="0" marR="0" lvl="0" indent="0" algn="l" rtl="0">
              <a:lnSpc>
                <a:spcPct val="100000"/>
              </a:lnSpc>
              <a:spcBef>
                <a:spcPts val="0"/>
              </a:spcBef>
              <a:spcAft>
                <a:spcPts val="0"/>
              </a:spcAft>
              <a:buNone/>
            </a:pPr>
            <a:endParaRPr sz="1500" b="0" i="0" u="none" strike="noStrike" cap="none">
              <a:solidFill>
                <a:srgbClr val="000000"/>
              </a:solidFill>
              <a:latin typeface="Arial"/>
              <a:ea typeface="Arial"/>
              <a:cs typeface="Arial"/>
              <a:sym typeface="Arial"/>
            </a:endParaRPr>
          </a:p>
        </p:txBody>
      </p:sp>
      <p:pic>
        <p:nvPicPr>
          <p:cNvPr id="185" name="Google Shape;185;g119c79fd7f2_1_58"/>
          <p:cNvPicPr preferRelativeResize="0"/>
          <p:nvPr/>
        </p:nvPicPr>
        <p:blipFill rotWithShape="1">
          <a:blip r:embed="rId3">
            <a:alphaModFix/>
          </a:blip>
          <a:srcRect/>
          <a:stretch/>
        </p:blipFill>
        <p:spPr>
          <a:xfrm>
            <a:off x="9580951" y="6040102"/>
            <a:ext cx="2592012" cy="805375"/>
          </a:xfrm>
          <a:prstGeom prst="rect">
            <a:avLst/>
          </a:prstGeom>
          <a:noFill/>
          <a:ln>
            <a:noFill/>
          </a:ln>
        </p:spPr>
      </p:pic>
      <p:sp>
        <p:nvSpPr>
          <p:cNvPr id="4" name="TextBox 3">
            <a:extLst>
              <a:ext uri="{FF2B5EF4-FFF2-40B4-BE49-F238E27FC236}">
                <a16:creationId xmlns:a16="http://schemas.microsoft.com/office/drawing/2014/main" id="{DE5221E6-1FB6-4A68-A9E2-D78D6E293A3E}"/>
              </a:ext>
            </a:extLst>
          </p:cNvPr>
          <p:cNvSpPr txBox="1"/>
          <p:nvPr/>
        </p:nvSpPr>
        <p:spPr>
          <a:xfrm>
            <a:off x="307975" y="1334409"/>
            <a:ext cx="10896900" cy="4770537"/>
          </a:xfrm>
          <a:prstGeom prst="rect">
            <a:avLst/>
          </a:prstGeom>
          <a:noFill/>
        </p:spPr>
        <p:txBody>
          <a:bodyPr wrap="square" rtlCol="0">
            <a:spAutoFit/>
          </a:bodyPr>
          <a:lstStyle/>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Language        :           </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IDE                 :</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Libraries         :</a:t>
            </a:r>
          </a:p>
          <a:p>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Web-Frame    :</a:t>
            </a:r>
          </a:p>
          <a:p>
            <a:endParaRPr lang="en-IN"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3221735-8D17-49C7-908D-6602C317615A}"/>
              </a:ext>
            </a:extLst>
          </p:cNvPr>
          <p:cNvPicPr>
            <a:picLocks noChangeAspect="1"/>
          </p:cNvPicPr>
          <p:nvPr/>
        </p:nvPicPr>
        <p:blipFill>
          <a:blip r:embed="rId4"/>
          <a:stretch>
            <a:fillRect/>
          </a:stretch>
        </p:blipFill>
        <p:spPr>
          <a:xfrm>
            <a:off x="5024996" y="1671078"/>
            <a:ext cx="907819" cy="907820"/>
          </a:xfrm>
          <a:prstGeom prst="rect">
            <a:avLst/>
          </a:prstGeom>
        </p:spPr>
      </p:pic>
      <p:pic>
        <p:nvPicPr>
          <p:cNvPr id="8" name="Picture 7">
            <a:extLst>
              <a:ext uri="{FF2B5EF4-FFF2-40B4-BE49-F238E27FC236}">
                <a16:creationId xmlns:a16="http://schemas.microsoft.com/office/drawing/2014/main" id="{ED94D8CE-A9E4-47C1-B270-EF56CB3F8A52}"/>
              </a:ext>
            </a:extLst>
          </p:cNvPr>
          <p:cNvPicPr>
            <a:picLocks noChangeAspect="1"/>
          </p:cNvPicPr>
          <p:nvPr/>
        </p:nvPicPr>
        <p:blipFill>
          <a:blip r:embed="rId5"/>
          <a:stretch>
            <a:fillRect/>
          </a:stretch>
        </p:blipFill>
        <p:spPr>
          <a:xfrm>
            <a:off x="3508072" y="1784399"/>
            <a:ext cx="791087" cy="791087"/>
          </a:xfrm>
          <a:prstGeom prst="rect">
            <a:avLst/>
          </a:prstGeom>
        </p:spPr>
      </p:pic>
      <p:pic>
        <p:nvPicPr>
          <p:cNvPr id="10" name="Picture 9">
            <a:extLst>
              <a:ext uri="{FF2B5EF4-FFF2-40B4-BE49-F238E27FC236}">
                <a16:creationId xmlns:a16="http://schemas.microsoft.com/office/drawing/2014/main" id="{980B7A1A-7BDB-4B73-9978-1414F719588C}"/>
              </a:ext>
            </a:extLst>
          </p:cNvPr>
          <p:cNvPicPr>
            <a:picLocks noChangeAspect="1"/>
          </p:cNvPicPr>
          <p:nvPr/>
        </p:nvPicPr>
        <p:blipFill>
          <a:blip r:embed="rId6"/>
          <a:stretch>
            <a:fillRect/>
          </a:stretch>
        </p:blipFill>
        <p:spPr>
          <a:xfrm>
            <a:off x="4847034" y="2842308"/>
            <a:ext cx="1263741" cy="761828"/>
          </a:xfrm>
          <a:prstGeom prst="rect">
            <a:avLst/>
          </a:prstGeom>
        </p:spPr>
      </p:pic>
      <p:pic>
        <p:nvPicPr>
          <p:cNvPr id="12" name="Picture 11">
            <a:extLst>
              <a:ext uri="{FF2B5EF4-FFF2-40B4-BE49-F238E27FC236}">
                <a16:creationId xmlns:a16="http://schemas.microsoft.com/office/drawing/2014/main" id="{C85FD2A9-0942-4665-B387-4E89BA1B052C}"/>
              </a:ext>
            </a:extLst>
          </p:cNvPr>
          <p:cNvPicPr>
            <a:picLocks noChangeAspect="1"/>
          </p:cNvPicPr>
          <p:nvPr/>
        </p:nvPicPr>
        <p:blipFill>
          <a:blip r:embed="rId7"/>
          <a:stretch>
            <a:fillRect/>
          </a:stretch>
        </p:blipFill>
        <p:spPr>
          <a:xfrm>
            <a:off x="3391340" y="2811859"/>
            <a:ext cx="907819" cy="907819"/>
          </a:xfrm>
          <a:prstGeom prst="rect">
            <a:avLst/>
          </a:prstGeom>
        </p:spPr>
      </p:pic>
      <p:pic>
        <p:nvPicPr>
          <p:cNvPr id="14" name="Picture 13">
            <a:extLst>
              <a:ext uri="{FF2B5EF4-FFF2-40B4-BE49-F238E27FC236}">
                <a16:creationId xmlns:a16="http://schemas.microsoft.com/office/drawing/2014/main" id="{349F81E7-9D8E-4929-8EA4-A459D0BD43C3}"/>
              </a:ext>
            </a:extLst>
          </p:cNvPr>
          <p:cNvPicPr>
            <a:picLocks noChangeAspect="1"/>
          </p:cNvPicPr>
          <p:nvPr/>
        </p:nvPicPr>
        <p:blipFill>
          <a:blip r:embed="rId8"/>
          <a:stretch>
            <a:fillRect/>
          </a:stretch>
        </p:blipFill>
        <p:spPr>
          <a:xfrm>
            <a:off x="3391340" y="4183849"/>
            <a:ext cx="1188823" cy="388654"/>
          </a:xfrm>
          <a:prstGeom prst="rect">
            <a:avLst/>
          </a:prstGeom>
        </p:spPr>
      </p:pic>
      <p:pic>
        <p:nvPicPr>
          <p:cNvPr id="16" name="Picture 15">
            <a:extLst>
              <a:ext uri="{FF2B5EF4-FFF2-40B4-BE49-F238E27FC236}">
                <a16:creationId xmlns:a16="http://schemas.microsoft.com/office/drawing/2014/main" id="{B90C4C7A-1B16-4BF4-AC5E-9DE176F570E7}"/>
              </a:ext>
            </a:extLst>
          </p:cNvPr>
          <p:cNvPicPr>
            <a:picLocks noChangeAspect="1"/>
          </p:cNvPicPr>
          <p:nvPr/>
        </p:nvPicPr>
        <p:blipFill>
          <a:blip r:embed="rId9"/>
          <a:stretch>
            <a:fillRect/>
          </a:stretch>
        </p:blipFill>
        <p:spPr>
          <a:xfrm>
            <a:off x="4992757" y="4105072"/>
            <a:ext cx="1135478" cy="467431"/>
          </a:xfrm>
          <a:prstGeom prst="rect">
            <a:avLst/>
          </a:prstGeom>
        </p:spPr>
      </p:pic>
      <p:pic>
        <p:nvPicPr>
          <p:cNvPr id="18" name="Picture 17">
            <a:extLst>
              <a:ext uri="{FF2B5EF4-FFF2-40B4-BE49-F238E27FC236}">
                <a16:creationId xmlns:a16="http://schemas.microsoft.com/office/drawing/2014/main" id="{FCED852B-DDFF-42B7-B345-B2EFC5B966CF}"/>
              </a:ext>
            </a:extLst>
          </p:cNvPr>
          <p:cNvPicPr>
            <a:picLocks noChangeAspect="1"/>
          </p:cNvPicPr>
          <p:nvPr/>
        </p:nvPicPr>
        <p:blipFill>
          <a:blip r:embed="rId10"/>
          <a:stretch>
            <a:fillRect/>
          </a:stretch>
        </p:blipFill>
        <p:spPr>
          <a:xfrm>
            <a:off x="6530911" y="3879023"/>
            <a:ext cx="1310754" cy="693480"/>
          </a:xfrm>
          <a:prstGeom prst="rect">
            <a:avLst/>
          </a:prstGeom>
        </p:spPr>
      </p:pic>
      <p:pic>
        <p:nvPicPr>
          <p:cNvPr id="20" name="Picture 19">
            <a:extLst>
              <a:ext uri="{FF2B5EF4-FFF2-40B4-BE49-F238E27FC236}">
                <a16:creationId xmlns:a16="http://schemas.microsoft.com/office/drawing/2014/main" id="{761D16E8-0CD6-41B4-BAE4-275218085ADC}"/>
              </a:ext>
            </a:extLst>
          </p:cNvPr>
          <p:cNvPicPr>
            <a:picLocks noChangeAspect="1"/>
          </p:cNvPicPr>
          <p:nvPr/>
        </p:nvPicPr>
        <p:blipFill>
          <a:blip r:embed="rId11"/>
          <a:stretch>
            <a:fillRect/>
          </a:stretch>
        </p:blipFill>
        <p:spPr>
          <a:xfrm>
            <a:off x="8169301" y="4218142"/>
            <a:ext cx="1592718" cy="320068"/>
          </a:xfrm>
          <a:prstGeom prst="rect">
            <a:avLst/>
          </a:prstGeom>
        </p:spPr>
      </p:pic>
      <p:pic>
        <p:nvPicPr>
          <p:cNvPr id="25" name="Picture 15" descr="Logo, company name&#10;&#10;Description automatically generated">
            <a:extLst>
              <a:ext uri="{FF2B5EF4-FFF2-40B4-BE49-F238E27FC236}">
                <a16:creationId xmlns:a16="http://schemas.microsoft.com/office/drawing/2014/main" id="{D340923D-AF98-4C4F-ACD7-3EBD1E3B2667}"/>
              </a:ext>
            </a:extLst>
          </p:cNvPr>
          <p:cNvPicPr>
            <a:picLocks noChangeAspect="1"/>
          </p:cNvPicPr>
          <p:nvPr/>
        </p:nvPicPr>
        <p:blipFill>
          <a:blip r:embed="rId12"/>
          <a:stretch>
            <a:fillRect/>
          </a:stretch>
        </p:blipFill>
        <p:spPr>
          <a:xfrm>
            <a:off x="2969228" y="4891213"/>
            <a:ext cx="1868774" cy="98361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1877</TotalTime>
  <Words>1450</Words>
  <Application>Microsoft Office PowerPoint</Application>
  <PresentationFormat>Widescreen</PresentationFormat>
  <Paragraphs>244</Paragraphs>
  <Slides>40</Slides>
  <Notes>27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Calibri</vt:lpstr>
      <vt:lpstr>Arial</vt:lpstr>
      <vt:lpstr>Times New Roman</vt:lpstr>
      <vt:lpstr>Georgia</vt:lpstr>
      <vt:lpstr>Office Theme</vt:lpstr>
      <vt:lpstr>Forecasting model for sales and production in the field of TMT steel</vt:lpstr>
      <vt:lpstr>Project Leadership</vt:lpstr>
      <vt:lpstr>Team Members</vt:lpstr>
      <vt:lpstr> Contents</vt:lpstr>
      <vt:lpstr>Project Overview and Scope</vt:lpstr>
      <vt:lpstr>Business Problem</vt:lpstr>
      <vt:lpstr>Business Objective</vt:lpstr>
      <vt:lpstr> There are six stages of CRISP-ML(Q) Methodology:  1. Business and data understanding  2. Data preparation  3. model building   4. Model evaluation  5. Model deployment  6. Monitoring and maintenance</vt:lpstr>
      <vt:lpstr>Technical Stacks</vt:lpstr>
      <vt:lpstr>Data Collection and Understanding  </vt:lpstr>
      <vt:lpstr>Data Dictionary </vt:lpstr>
      <vt:lpstr>System Requirements</vt:lpstr>
      <vt:lpstr>Exploratory Data Analysis [EDA]</vt:lpstr>
      <vt:lpstr>PowerPoint Presentation</vt:lpstr>
      <vt:lpstr>Data Preprocessing</vt:lpstr>
      <vt:lpstr>Result of Data Preprocessing</vt:lpstr>
      <vt:lpstr>Data Visualization </vt:lpstr>
      <vt:lpstr>Data Visualization</vt:lpstr>
      <vt:lpstr>Data Visualization</vt:lpstr>
      <vt:lpstr>Data Visualization</vt:lpstr>
      <vt:lpstr>Model Building </vt:lpstr>
      <vt:lpstr>Model Building </vt:lpstr>
      <vt:lpstr>Model Building </vt:lpstr>
      <vt:lpstr>Model Building </vt:lpstr>
      <vt:lpstr>Model Building </vt:lpstr>
      <vt:lpstr>Model Building </vt:lpstr>
      <vt:lpstr>Model Building </vt:lpstr>
      <vt:lpstr>Model Building </vt:lpstr>
      <vt:lpstr>Model Building </vt:lpstr>
      <vt:lpstr>Model Building </vt:lpstr>
      <vt:lpstr>Accuracies for all models</vt:lpstr>
      <vt:lpstr>         Best Model   </vt:lpstr>
      <vt:lpstr>Model Deployment Strategy using Stream-Lit</vt:lpstr>
      <vt:lpstr>Screen shot of output </vt:lpstr>
      <vt:lpstr>Video of output </vt:lpstr>
      <vt:lpstr>Challenges</vt:lpstr>
      <vt:lpstr>Future Scopes </vt:lpstr>
      <vt:lpstr>Future Scopes </vt:lpstr>
      <vt:lpstr>   Queries ?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M. Satish Kumar</cp:lastModifiedBy>
  <cp:revision>63</cp:revision>
  <dcterms:created xsi:type="dcterms:W3CDTF">2022-02-16T01:47:29Z</dcterms:created>
  <dcterms:modified xsi:type="dcterms:W3CDTF">2023-08-27T22:13:17Z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